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33" r:id="rId1"/>
  </p:sldMasterIdLst>
  <p:notesMasterIdLst>
    <p:notesMasterId r:id="rId257"/>
  </p:notesMasterIdLst>
  <p:sldIdLst>
    <p:sldId id="636" r:id="rId2"/>
    <p:sldId id="637" r:id="rId3"/>
    <p:sldId id="602" r:id="rId4"/>
    <p:sldId id="603" r:id="rId5"/>
    <p:sldId id="604" r:id="rId6"/>
    <p:sldId id="605" r:id="rId7"/>
    <p:sldId id="606" r:id="rId8"/>
    <p:sldId id="607" r:id="rId9"/>
    <p:sldId id="608" r:id="rId10"/>
    <p:sldId id="609" r:id="rId11"/>
    <p:sldId id="610" r:id="rId12"/>
    <p:sldId id="611" r:id="rId13"/>
    <p:sldId id="612" r:id="rId14"/>
    <p:sldId id="613" r:id="rId15"/>
    <p:sldId id="614" r:id="rId16"/>
    <p:sldId id="615" r:id="rId17"/>
    <p:sldId id="616" r:id="rId18"/>
    <p:sldId id="617" r:id="rId19"/>
    <p:sldId id="618" r:id="rId20"/>
    <p:sldId id="619" r:id="rId21"/>
    <p:sldId id="620" r:id="rId22"/>
    <p:sldId id="621" r:id="rId23"/>
    <p:sldId id="622" r:id="rId24"/>
    <p:sldId id="623" r:id="rId25"/>
    <p:sldId id="624" r:id="rId26"/>
    <p:sldId id="625" r:id="rId27"/>
    <p:sldId id="626" r:id="rId28"/>
    <p:sldId id="627" r:id="rId29"/>
    <p:sldId id="628" r:id="rId30"/>
    <p:sldId id="629" r:id="rId31"/>
    <p:sldId id="630" r:id="rId32"/>
    <p:sldId id="256" r:id="rId33"/>
    <p:sldId id="514" r:id="rId34"/>
    <p:sldId id="382" r:id="rId35"/>
    <p:sldId id="515" r:id="rId36"/>
    <p:sldId id="383" r:id="rId37"/>
    <p:sldId id="384" r:id="rId38"/>
    <p:sldId id="510" r:id="rId39"/>
    <p:sldId id="511" r:id="rId40"/>
    <p:sldId id="386" r:id="rId41"/>
    <p:sldId id="387" r:id="rId42"/>
    <p:sldId id="388" r:id="rId43"/>
    <p:sldId id="389" r:id="rId44"/>
    <p:sldId id="385" r:id="rId45"/>
    <p:sldId id="498" r:id="rId46"/>
    <p:sldId id="499" r:id="rId47"/>
    <p:sldId id="503" r:id="rId48"/>
    <p:sldId id="505" r:id="rId49"/>
    <p:sldId id="506" r:id="rId50"/>
    <p:sldId id="507" r:id="rId51"/>
    <p:sldId id="508" r:id="rId52"/>
    <p:sldId id="509" r:id="rId53"/>
    <p:sldId id="500" r:id="rId54"/>
    <p:sldId id="516" r:id="rId55"/>
    <p:sldId id="527" r:id="rId56"/>
    <p:sldId id="528" r:id="rId57"/>
    <p:sldId id="529" r:id="rId58"/>
    <p:sldId id="523" r:id="rId59"/>
    <p:sldId id="517" r:id="rId60"/>
    <p:sldId id="542" r:id="rId61"/>
    <p:sldId id="543" r:id="rId62"/>
    <p:sldId id="521" r:id="rId63"/>
    <p:sldId id="522" r:id="rId64"/>
    <p:sldId id="524" r:id="rId65"/>
    <p:sldId id="537" r:id="rId66"/>
    <p:sldId id="525" r:id="rId67"/>
    <p:sldId id="526" r:id="rId68"/>
    <p:sldId id="518" r:id="rId69"/>
    <p:sldId id="519" r:id="rId70"/>
    <p:sldId id="520" r:id="rId71"/>
    <p:sldId id="501" r:id="rId72"/>
    <p:sldId id="512" r:id="rId73"/>
    <p:sldId id="538" r:id="rId74"/>
    <p:sldId id="539" r:id="rId75"/>
    <p:sldId id="540" r:id="rId76"/>
    <p:sldId id="257" r:id="rId77"/>
    <p:sldId id="364" r:id="rId78"/>
    <p:sldId id="346" r:id="rId79"/>
    <p:sldId id="366" r:id="rId80"/>
    <p:sldId id="349" r:id="rId81"/>
    <p:sldId id="367" r:id="rId82"/>
    <p:sldId id="347" r:id="rId83"/>
    <p:sldId id="350" r:id="rId84"/>
    <p:sldId id="353" r:id="rId85"/>
    <p:sldId id="354" r:id="rId86"/>
    <p:sldId id="358" r:id="rId87"/>
    <p:sldId id="258" r:id="rId88"/>
    <p:sldId id="502" r:id="rId89"/>
    <p:sldId id="453" r:id="rId90"/>
    <p:sldId id="454" r:id="rId91"/>
    <p:sldId id="277" r:id="rId92"/>
    <p:sldId id="463" r:id="rId93"/>
    <p:sldId id="466" r:id="rId94"/>
    <p:sldId id="467" r:id="rId95"/>
    <p:sldId id="465" r:id="rId96"/>
    <p:sldId id="464" r:id="rId97"/>
    <p:sldId id="455" r:id="rId98"/>
    <p:sldId id="456" r:id="rId99"/>
    <p:sldId id="457" r:id="rId100"/>
    <p:sldId id="458" r:id="rId101"/>
    <p:sldId id="459" r:id="rId102"/>
    <p:sldId id="460" r:id="rId103"/>
    <p:sldId id="461" r:id="rId104"/>
    <p:sldId id="462" r:id="rId105"/>
    <p:sldId id="530" r:id="rId106"/>
    <p:sldId id="531" r:id="rId107"/>
    <p:sldId id="532" r:id="rId108"/>
    <p:sldId id="533" r:id="rId109"/>
    <p:sldId id="534" r:id="rId110"/>
    <p:sldId id="278" r:id="rId111"/>
    <p:sldId id="279" r:id="rId112"/>
    <p:sldId id="280" r:id="rId113"/>
    <p:sldId id="281" r:id="rId114"/>
    <p:sldId id="282" r:id="rId115"/>
    <p:sldId id="283" r:id="rId116"/>
    <p:sldId id="284" r:id="rId117"/>
    <p:sldId id="259" r:id="rId118"/>
    <p:sldId id="260" r:id="rId119"/>
    <p:sldId id="261" r:id="rId120"/>
    <p:sldId id="262" r:id="rId121"/>
    <p:sldId id="263" r:id="rId122"/>
    <p:sldId id="359" r:id="rId123"/>
    <p:sldId id="264" r:id="rId124"/>
    <p:sldId id="265" r:id="rId125"/>
    <p:sldId id="266" r:id="rId126"/>
    <p:sldId id="267" r:id="rId127"/>
    <p:sldId id="303" r:id="rId128"/>
    <p:sldId id="304" r:id="rId129"/>
    <p:sldId id="413" r:id="rId130"/>
    <p:sldId id="414" r:id="rId131"/>
    <p:sldId id="415" r:id="rId132"/>
    <p:sldId id="416" r:id="rId133"/>
    <p:sldId id="417" r:id="rId134"/>
    <p:sldId id="419" r:id="rId135"/>
    <p:sldId id="420" r:id="rId136"/>
    <p:sldId id="421" r:id="rId137"/>
    <p:sldId id="268" r:id="rId138"/>
    <p:sldId id="302" r:id="rId139"/>
    <p:sldId id="269" r:id="rId140"/>
    <p:sldId id="270" r:id="rId141"/>
    <p:sldId id="418" r:id="rId142"/>
    <p:sldId id="271" r:id="rId143"/>
    <p:sldId id="360" r:id="rId144"/>
    <p:sldId id="361" r:id="rId145"/>
    <p:sldId id="272" r:id="rId146"/>
    <p:sldId id="273" r:id="rId147"/>
    <p:sldId id="274" r:id="rId148"/>
    <p:sldId id="275" r:id="rId149"/>
    <p:sldId id="377" r:id="rId150"/>
    <p:sldId id="378" r:id="rId151"/>
    <p:sldId id="285" r:id="rId152"/>
    <p:sldId id="286" r:id="rId153"/>
    <p:sldId id="287" r:id="rId154"/>
    <p:sldId id="288" r:id="rId155"/>
    <p:sldId id="289" r:id="rId156"/>
    <p:sldId id="290" r:id="rId157"/>
    <p:sldId id="291" r:id="rId158"/>
    <p:sldId id="292" r:id="rId159"/>
    <p:sldId id="293" r:id="rId160"/>
    <p:sldId id="294" r:id="rId161"/>
    <p:sldId id="295" r:id="rId162"/>
    <p:sldId id="296" r:id="rId163"/>
    <p:sldId id="332" r:id="rId164"/>
    <p:sldId id="333" r:id="rId165"/>
    <p:sldId id="334" r:id="rId166"/>
    <p:sldId id="335" r:id="rId167"/>
    <p:sldId id="336" r:id="rId168"/>
    <p:sldId id="339" r:id="rId169"/>
    <p:sldId id="379" r:id="rId170"/>
    <p:sldId id="380" r:id="rId171"/>
    <p:sldId id="381" r:id="rId172"/>
    <p:sldId id="340" r:id="rId173"/>
    <p:sldId id="445" r:id="rId174"/>
    <p:sldId id="446" r:id="rId175"/>
    <p:sldId id="447" r:id="rId176"/>
    <p:sldId id="448" r:id="rId177"/>
    <p:sldId id="449" r:id="rId178"/>
    <p:sldId id="492" r:id="rId179"/>
    <p:sldId id="297" r:id="rId180"/>
    <p:sldId id="298" r:id="rId181"/>
    <p:sldId id="299" r:id="rId182"/>
    <p:sldId id="300" r:id="rId183"/>
    <p:sldId id="313" r:id="rId184"/>
    <p:sldId id="314" r:id="rId185"/>
    <p:sldId id="326" r:id="rId186"/>
    <p:sldId id="301" r:id="rId187"/>
    <p:sldId id="390" r:id="rId188"/>
    <p:sldId id="391" r:id="rId189"/>
    <p:sldId id="395" r:id="rId190"/>
    <p:sldId id="392" r:id="rId191"/>
    <p:sldId id="393" r:id="rId192"/>
    <p:sldId id="450" r:id="rId193"/>
    <p:sldId id="394" r:id="rId194"/>
    <p:sldId id="493" r:id="rId195"/>
    <p:sldId id="315" r:id="rId196"/>
    <p:sldId id="317" r:id="rId197"/>
    <p:sldId id="318" r:id="rId198"/>
    <p:sldId id="319" r:id="rId199"/>
    <p:sldId id="320" r:id="rId200"/>
    <p:sldId id="321" r:id="rId201"/>
    <p:sldId id="325" r:id="rId202"/>
    <p:sldId id="396" r:id="rId203"/>
    <p:sldId id="397" r:id="rId204"/>
    <p:sldId id="398" r:id="rId205"/>
    <p:sldId id="399" r:id="rId206"/>
    <p:sldId id="400" r:id="rId207"/>
    <p:sldId id="401" r:id="rId208"/>
    <p:sldId id="402" r:id="rId209"/>
    <p:sldId id="404" r:id="rId210"/>
    <p:sldId id="403" r:id="rId211"/>
    <p:sldId id="479" r:id="rId212"/>
    <p:sldId id="480" r:id="rId213"/>
    <p:sldId id="481" r:id="rId214"/>
    <p:sldId id="482" r:id="rId215"/>
    <p:sldId id="494" r:id="rId216"/>
    <p:sldId id="487" r:id="rId217"/>
    <p:sldId id="488" r:id="rId218"/>
    <p:sldId id="572" r:id="rId219"/>
    <p:sldId id="573" r:id="rId220"/>
    <p:sldId id="574" r:id="rId221"/>
    <p:sldId id="575" r:id="rId222"/>
    <p:sldId id="576" r:id="rId223"/>
    <p:sldId id="577" r:id="rId224"/>
    <p:sldId id="578" r:id="rId225"/>
    <p:sldId id="579" r:id="rId226"/>
    <p:sldId id="580" r:id="rId227"/>
    <p:sldId id="581" r:id="rId228"/>
    <p:sldId id="582" r:id="rId229"/>
    <p:sldId id="583" r:id="rId230"/>
    <p:sldId id="584" r:id="rId231"/>
    <p:sldId id="585" r:id="rId232"/>
    <p:sldId id="586" r:id="rId233"/>
    <p:sldId id="587" r:id="rId234"/>
    <p:sldId id="588" r:id="rId235"/>
    <p:sldId id="589" r:id="rId236"/>
    <p:sldId id="590" r:id="rId237"/>
    <p:sldId id="591" r:id="rId238"/>
    <p:sldId id="592" r:id="rId239"/>
    <p:sldId id="593" r:id="rId240"/>
    <p:sldId id="594" r:id="rId241"/>
    <p:sldId id="595" r:id="rId242"/>
    <p:sldId id="596" r:id="rId243"/>
    <p:sldId id="597" r:id="rId244"/>
    <p:sldId id="598" r:id="rId245"/>
    <p:sldId id="599" r:id="rId246"/>
    <p:sldId id="600" r:id="rId247"/>
    <p:sldId id="405" r:id="rId248"/>
    <p:sldId id="406" r:id="rId249"/>
    <p:sldId id="407" r:id="rId250"/>
    <p:sldId id="541" r:id="rId251"/>
    <p:sldId id="452" r:id="rId252"/>
    <p:sldId id="497" r:id="rId253"/>
    <p:sldId id="496" r:id="rId254"/>
    <p:sldId id="632" r:id="rId255"/>
    <p:sldId id="633" r:id="rId2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viewProps" Target="view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theme" Target="theme/theme1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B3BEA-7D25-4542-A41D-930B80B1C6F5}" type="datetimeFigureOut">
              <a:rPr lang="ru-RU" smtClean="0"/>
              <a:t>15.03.2026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3A184-0DE6-435D-B339-38BDFA78B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539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3A184-0DE6-435D-B339-38BDFA78B07B}" type="slidenum">
              <a:rPr lang="ru-RU" smtClean="0"/>
              <a:t>121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3A184-0DE6-435D-B339-38BDFA78B07B}" type="slidenum">
              <a:rPr lang="ru-RU" smtClean="0"/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A184-0DE6-435D-B339-38BDFA78B07B}" type="slidenum">
              <a:rPr lang="ru-RU" smtClean="0"/>
              <a:t>252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39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9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30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4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48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4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5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5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31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0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1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8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7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3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594F8F4-6340-493D-AE2D-04B0A4887FCE}" type="datetimeFigureOut">
              <a:rPr lang="ru-RU" smtClean="0"/>
              <a:pPr/>
              <a:t>15.03.2026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13ACF-2849-48FB-97EC-8DBEAB80C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40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hyperlink" Target="http://www.hecucenter.ru/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hyperlink" Target="http://www.somateiodeel.blogspot.com/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hyperlink" Target="http://www.hecucenter.ru/" TargetMode="Externa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hyperlink" Target="https://www.facebook.com/foto.moor.bianca/?__tn__=K-R&amp;eid=ARDFzKOuTw7-a-RSf1HN6RbTZO2L40sPCmSMVzvNGmos7GRYJehDCAS27kf4jvOl9jSjTOojWJmnRigB&amp;fref=mentions&amp;__xts__%5b0%5d=68.ARDS6ObMMBCIjn4-G62kCYV1OzXeOofzL2M04wyicwFTZUkLKEciLb3YVY1aTl1RpHG_Lefy5ke3Zh7ceEv0eFm-tJ5NcgQz6D_py5MqxGBN2xN-ppAbCIP9gYhYGuHgaK-K_VRLNlf38D3ojwzr4qkOto-w63MMXHIxlPZwHR9n3wL6Ct57Jro2M7TlrQQUMMAkjNQDBqEwWUzj" TargetMode="Externa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8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emf"/><Relationship Id="rId5" Type="http://schemas.openxmlformats.org/officeDocument/2006/relationships/image" Target="../media/image202.pn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http://www.hecucenter.ru/up/AAZ_6772.jpg" TargetMode="External"/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png"/><Relationship Id="rId4" Type="http://schemas.openxmlformats.org/officeDocument/2006/relationships/image" Target="../media/image214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https://resize.yandex.net/mailservice?url=http%3A%2F%2Fimg.stat-pulse.com%2F9dae6d62c816560a842268bde2cd317d%2Ffiles%2Femailservice%2Fuserfiles%2F33098dffdd6f0fc5a574819d9f9dc3106582004%2F1166%2F01.jpg&amp;proxy=yes&amp;key=d34282739f0a1fae613fd2932d8622a0" TargetMode="External"/><Relationship Id="rId2" Type="http://schemas.openxmlformats.org/officeDocument/2006/relationships/image" Target="../media/image255.gi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7" Type="http://schemas.openxmlformats.org/officeDocument/2006/relationships/image" Target="../media/image261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7" Type="http://schemas.openxmlformats.org/officeDocument/2006/relationships/image" Target="../media/image267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3" Type="http://schemas.openxmlformats.org/officeDocument/2006/relationships/image" Target="../media/image279.jpeg"/><Relationship Id="rId7" Type="http://schemas.openxmlformats.org/officeDocument/2006/relationships/image" Target="../media/image283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Relationship Id="rId9" Type="http://schemas.openxmlformats.org/officeDocument/2006/relationships/image" Target="../media/image285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7" Type="http://schemas.openxmlformats.org/officeDocument/2006/relationships/image" Target="../media/image303.jpe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2.jpeg"/><Relationship Id="rId5" Type="http://schemas.openxmlformats.org/officeDocument/2006/relationships/image" Target="../media/image301.jpeg"/><Relationship Id="rId4" Type="http://schemas.openxmlformats.org/officeDocument/2006/relationships/image" Target="../media/image300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6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9.tif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http://www.hecucenter.ru/up/MyCollages_1.jpg" TargetMode="External"/><Relationship Id="rId7" Type="http://schemas.openxmlformats.org/officeDocument/2006/relationships/image" Target="http://www.hecucenter.ru/up/51765256_2272862569412037_7817770193110695936_o.jpg" TargetMode="External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2.jpeg"/><Relationship Id="rId5" Type="http://schemas.openxmlformats.org/officeDocument/2006/relationships/image" Target="http://www.hecucenter.ru/up/51526310_2272859762745651_1643647842029404160_o.jpg" TargetMode="External"/><Relationship Id="rId4" Type="http://schemas.openxmlformats.org/officeDocument/2006/relationships/image" Target="../media/image311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http://www.hecucenter.ru/up/2019-01-21_13-23-40.png" TargetMode="External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hecucenter.ru/up/2019-01-21_13-23-03.png" TargetMode="External"/><Relationship Id="rId4" Type="http://schemas.openxmlformats.org/officeDocument/2006/relationships/image" Target="../media/image314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jpeg"/><Relationship Id="rId3" Type="http://schemas.openxmlformats.org/officeDocument/2006/relationships/image" Target="https://scontent-a.xx.fbcdn.net/hphotos-xaf1/t1.0-9/1723559_1500264413533256_1983884289_n.jpg" TargetMode="External"/><Relationship Id="rId7" Type="http://schemas.openxmlformats.org/officeDocument/2006/relationships/image" Target="../media/image319.jpe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8.jpeg"/><Relationship Id="rId5" Type="http://schemas.openxmlformats.org/officeDocument/2006/relationships/image" Target="../media/image317.jpeg"/><Relationship Id="rId4" Type="http://schemas.openxmlformats.org/officeDocument/2006/relationships/image" Target="../media/image316.jpe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jpeg"/><Relationship Id="rId3" Type="http://schemas.openxmlformats.org/officeDocument/2006/relationships/image" Target="../media/image323.jpeg"/><Relationship Id="rId7" Type="http://schemas.openxmlformats.org/officeDocument/2006/relationships/image" Target="../media/image327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6.jpeg"/><Relationship Id="rId5" Type="http://schemas.openxmlformats.org/officeDocument/2006/relationships/image" Target="../media/image325.jpeg"/><Relationship Id="rId4" Type="http://schemas.openxmlformats.org/officeDocument/2006/relationships/image" Target="../media/image324.jpe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3" Type="http://schemas.openxmlformats.org/officeDocument/2006/relationships/image" Target="../media/image330.jpeg"/><Relationship Id="rId7" Type="http://schemas.openxmlformats.org/officeDocument/2006/relationships/image" Target="../media/image334.jpeg"/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3.jpeg"/><Relationship Id="rId11" Type="http://schemas.openxmlformats.org/officeDocument/2006/relationships/image" Target="../media/image338.jpeg"/><Relationship Id="rId5" Type="http://schemas.openxmlformats.org/officeDocument/2006/relationships/image" Target="../media/image332.jpeg"/><Relationship Id="rId10" Type="http://schemas.openxmlformats.org/officeDocument/2006/relationships/image" Target="../media/image337.jpeg"/><Relationship Id="rId4" Type="http://schemas.openxmlformats.org/officeDocument/2006/relationships/image" Target="../media/image331.jpeg"/><Relationship Id="rId9" Type="http://schemas.openxmlformats.org/officeDocument/2006/relationships/image" Target="../media/image3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5.jpeg"/><Relationship Id="rId5" Type="http://schemas.openxmlformats.org/officeDocument/2006/relationships/image" Target="../media/image344.jpeg"/><Relationship Id="rId4" Type="http://schemas.openxmlformats.org/officeDocument/2006/relationships/image" Target="../media/image343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jpe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jpeg"/><Relationship Id="rId3" Type="http://schemas.openxmlformats.org/officeDocument/2006/relationships/image" Target="../media/image352.jpeg"/><Relationship Id="rId7" Type="http://schemas.openxmlformats.org/officeDocument/2006/relationships/image" Target="../media/image356.jpeg"/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5.jpeg"/><Relationship Id="rId5" Type="http://schemas.openxmlformats.org/officeDocument/2006/relationships/image" Target="../media/image354.jpeg"/><Relationship Id="rId4" Type="http://schemas.openxmlformats.org/officeDocument/2006/relationships/image" Target="../media/image353.jpeg"/><Relationship Id="rId9" Type="http://schemas.openxmlformats.org/officeDocument/2006/relationships/image" Target="../media/image358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2.png"/><Relationship Id="rId5" Type="http://schemas.openxmlformats.org/officeDocument/2006/relationships/image" Target="../media/image361.png"/><Relationship Id="rId4" Type="http://schemas.openxmlformats.org/officeDocument/2006/relationships/image" Target="../media/image360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5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eg"/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7.xml"/><Relationship Id="rId6" Type="http://schemas.openxmlformats.org/officeDocument/2006/relationships/image" Target="https://resize.yandex.net/mailservice?url=http%3A%2F%2Fimg.stat-pulse.com%2F28edd3380a1c17cf65b137fe96516659%2Ffiles%2Femailservice%2Fuserfiles%2F33098dffdd6f0fc5a574819d9f9dc3106582004%2F1135%2F02.jpg&amp;proxy=yes&amp;key=ee8af05c7346f472f8ee6fd88d330a0e" TargetMode="External"/><Relationship Id="rId5" Type="http://schemas.openxmlformats.org/officeDocument/2006/relationships/image" Target="../media/image255.gif"/><Relationship Id="rId4" Type="http://schemas.openxmlformats.org/officeDocument/2006/relationships/image" Target="../media/image163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https://resize.yandex.net/mailservice?url=http%3A%2F%2Fimg.stat-pulse.com%2F28edd3380a1c17cf65b137fe96516659%2Ffiles%2Femailservice%2Fuserfiles%2F33098dffdd6f0fc5a574819d9f9dc3106582004%2F1135%2F07.jpg&amp;proxy=yes&amp;key=da3ca331e2e008c406fbfdd0b759ca28" TargetMode="External"/><Relationship Id="rId2" Type="http://schemas.openxmlformats.org/officeDocument/2006/relationships/image" Target="../media/image2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8.jpe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jpeg"/><Relationship Id="rId3" Type="http://schemas.openxmlformats.org/officeDocument/2006/relationships/image" Target="../media/image370.jpeg"/><Relationship Id="rId7" Type="http://schemas.openxmlformats.org/officeDocument/2006/relationships/image" Target="../media/image374.jpeg"/><Relationship Id="rId2" Type="http://schemas.openxmlformats.org/officeDocument/2006/relationships/image" Target="../media/image3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3.jpeg"/><Relationship Id="rId5" Type="http://schemas.openxmlformats.org/officeDocument/2006/relationships/image" Target="../media/image372.jpeg"/><Relationship Id="rId4" Type="http://schemas.openxmlformats.org/officeDocument/2006/relationships/image" Target="../media/image371.jpe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jpeg"/><Relationship Id="rId3" Type="http://schemas.openxmlformats.org/officeDocument/2006/relationships/image" Target="http://www.hecucenter.ru/up/t/41684558_2133554350297815_3696350851820945408_n_.jpg" TargetMode="External"/><Relationship Id="rId7" Type="http://schemas.openxmlformats.org/officeDocument/2006/relationships/image" Target="http://www.hecucenter.ru/up/_____%20________,%20_____%20_________.jpg" TargetMode="External"/><Relationship Id="rId2" Type="http://schemas.openxmlformats.org/officeDocument/2006/relationships/image" Target="../media/image3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8.jpeg"/><Relationship Id="rId5" Type="http://schemas.openxmlformats.org/officeDocument/2006/relationships/image" Target="http://www.hecucenter.ru/up/t/41727106_250213475684139_8902867425310015488_n_.jpg" TargetMode="External"/><Relationship Id="rId4" Type="http://schemas.openxmlformats.org/officeDocument/2006/relationships/image" Target="../media/image377.jpeg"/><Relationship Id="rId9" Type="http://schemas.openxmlformats.org/officeDocument/2006/relationships/image" Target="http://www.hecucenter.ru/up/_____%20________,%20_________%20_________,%20_______%20______,____%20________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http://publication.pravo.gov.ru/File/GetImage?documentId=16590be3-ff51-41db-84cb-086efcd4fe47&amp;pngIndex=1" TargetMode="External"/><Relationship Id="rId3" Type="http://schemas.openxmlformats.org/officeDocument/2006/relationships/image" Target="http://www.hecucenter.ru/up/2018-12-21_16-37-58.png" TargetMode="External"/><Relationship Id="rId7" Type="http://schemas.openxmlformats.org/officeDocument/2006/relationships/image" Target="../media/image383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hecucenter.ru/up/MyCollages%201.jpg" TargetMode="External"/><Relationship Id="rId5" Type="http://schemas.openxmlformats.org/officeDocument/2006/relationships/image" Target="../media/image382.jpeg"/><Relationship Id="rId10" Type="http://schemas.openxmlformats.org/officeDocument/2006/relationships/image" Target="http://publication.pravo.gov.ru/File/GetImage?documentId=16590be3-ff51-41db-84cb-086efcd4fe47&amp;pngIndex=2" TargetMode="External"/><Relationship Id="rId4" Type="http://schemas.openxmlformats.org/officeDocument/2006/relationships/image" Target="../media/image381.jpeg"/><Relationship Id="rId9" Type="http://schemas.openxmlformats.org/officeDocument/2006/relationships/image" Target="../media/image384.pn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jpeg"/><Relationship Id="rId3" Type="http://schemas.openxmlformats.org/officeDocument/2006/relationships/image" Target="../media/image385.jpeg"/><Relationship Id="rId7" Type="http://schemas.openxmlformats.org/officeDocument/2006/relationships/image" Target="../media/image387.jpeg"/><Relationship Id="rId2" Type="http://schemas.openxmlformats.org/officeDocument/2006/relationships/hyperlink" Target="http://www.hecucenter.ru/ru/news/bosporskie_agony__kruglyj_stol__10062019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hecucenter.ru/up/20190610_112239.jpg" TargetMode="External"/><Relationship Id="rId5" Type="http://schemas.openxmlformats.org/officeDocument/2006/relationships/image" Target="../media/image386.jpeg"/><Relationship Id="rId10" Type="http://schemas.openxmlformats.org/officeDocument/2006/relationships/image" Target="../media/image390.jpeg"/><Relationship Id="rId4" Type="http://schemas.openxmlformats.org/officeDocument/2006/relationships/image" Target="http://www.hecucenter.ru/up/20190611_100949.jpg" TargetMode="External"/><Relationship Id="rId9" Type="http://schemas.openxmlformats.org/officeDocument/2006/relationships/image" Target="../media/image389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hyperlink" Target="http://www.patriarchia.ru/db/text/5522327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2.jpeg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jpeg"/><Relationship Id="rId2" Type="http://schemas.openxmlformats.org/officeDocument/2006/relationships/image" Target="../media/image3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9.jpeg"/><Relationship Id="rId5" Type="http://schemas.openxmlformats.org/officeDocument/2006/relationships/image" Target="../media/image398.jpeg"/><Relationship Id="rId4" Type="http://schemas.openxmlformats.org/officeDocument/2006/relationships/image" Target="../media/image397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jpeg"/><Relationship Id="rId2" Type="http://schemas.openxmlformats.org/officeDocument/2006/relationships/image" Target="../media/image401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2" Type="http://schemas.openxmlformats.org/officeDocument/2006/relationships/hyperlink" Target="http://www.somateiodeel.blogspot.com/" TargetMode="External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eg"/><Relationship Id="rId2" Type="http://schemas.openxmlformats.org/officeDocument/2006/relationships/image" Target="../media/image4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9.jpeg"/><Relationship Id="rId5" Type="http://schemas.openxmlformats.org/officeDocument/2006/relationships/image" Target="../media/image408.jpeg"/><Relationship Id="rId4" Type="http://schemas.openxmlformats.org/officeDocument/2006/relationships/image" Target="../media/image407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eg"/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jpe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jpeg"/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cucenter.ru/ru/library/rubrika_veduschego_grecheskogo_istorika_i_zhurnalista_virona_karidi.html" TargetMode="External"/><Relationship Id="rId3" Type="http://schemas.openxmlformats.org/officeDocument/2006/relationships/hyperlink" Target="http://www.hecucenter.ru/ru/eattime/" TargetMode="External"/><Relationship Id="rId7" Type="http://schemas.openxmlformats.org/officeDocument/2006/relationships/hyperlink" Target="http://www.hecucenter.ru/ru/library/rubrika_veduschego_grecheskogo_literatora_hristosa_kontovunisiosa_.html" TargetMode="External"/><Relationship Id="rId2" Type="http://schemas.openxmlformats.org/officeDocument/2006/relationships/hyperlink" Target="http://www.hecucenter.ru/ru/helpfulinfo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ecucenter.ru/ru/library/rubrika_grecheskogo_istorika_vasilisa_chenkelidisa_.html" TargetMode="External"/><Relationship Id="rId5" Type="http://schemas.openxmlformats.org/officeDocument/2006/relationships/hyperlink" Target="http://www.hecucenter.ru/ru/library/knigi_izvestnoj_grecheskoj_pisatelnicy_evy_petropululyanu.html" TargetMode="External"/><Relationship Id="rId10" Type="http://schemas.openxmlformats.org/officeDocument/2006/relationships/hyperlink" Target="http://www.hecucenter.ru/ru/library/prilagayutsya_stati_i_intervyu_veduschego_grecheskogo_zhurnalista_ahilleasa_papadionisiu.html" TargetMode="External"/><Relationship Id="rId4" Type="http://schemas.openxmlformats.org/officeDocument/2006/relationships/hyperlink" Target="https://www.instagram.com/hecucenter/" TargetMode="External"/><Relationship Id="rId9" Type="http://schemas.openxmlformats.org/officeDocument/2006/relationships/hyperlink" Target="http://www.hecucenter.ru/ru/library/ctati_veduschego_grecheskogo_istorika_teofanisa_malkidisa.html" TargetMode="Externa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GreekCulturalCenter" TargetMode="External"/><Relationship Id="rId2" Type="http://schemas.openxmlformats.org/officeDocument/2006/relationships/hyperlink" Target="https://amfiktyonia.gr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rckln.com/sl/MjY1Mjk2NjE1/f3713b21f8894a8fd5b0766490ef42983de6ds1" TargetMode="Externa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7.jpeg"/><Relationship Id="rId3" Type="http://schemas.openxmlformats.org/officeDocument/2006/relationships/image" Target="../media/image422.jpeg"/><Relationship Id="rId7" Type="http://schemas.openxmlformats.org/officeDocument/2006/relationships/image" Target="../media/image426.jpeg"/><Relationship Id="rId2" Type="http://schemas.openxmlformats.org/officeDocument/2006/relationships/image" Target="../media/image4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5.jpeg"/><Relationship Id="rId5" Type="http://schemas.openxmlformats.org/officeDocument/2006/relationships/image" Target="../media/image424.jpeg"/><Relationship Id="rId10" Type="http://schemas.openxmlformats.org/officeDocument/2006/relationships/image" Target="../media/image429.jpeg"/><Relationship Id="rId4" Type="http://schemas.openxmlformats.org/officeDocument/2006/relationships/image" Target="../media/image423.jpeg"/><Relationship Id="rId9" Type="http://schemas.openxmlformats.org/officeDocument/2006/relationships/image" Target="../media/image428.jpeg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jpeg"/><Relationship Id="rId3" Type="http://schemas.openxmlformats.org/officeDocument/2006/relationships/image" Target="../media/image421.jpeg"/><Relationship Id="rId7" Type="http://schemas.openxmlformats.org/officeDocument/2006/relationships/image" Target="../media/image425.jpeg"/><Relationship Id="rId12" Type="http://schemas.openxmlformats.org/officeDocument/2006/relationships/image" Target="../media/image4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4.jpeg"/><Relationship Id="rId11" Type="http://schemas.openxmlformats.org/officeDocument/2006/relationships/image" Target="../media/image429.jpeg"/><Relationship Id="rId5" Type="http://schemas.openxmlformats.org/officeDocument/2006/relationships/image" Target="../media/image423.jpeg"/><Relationship Id="rId10" Type="http://schemas.openxmlformats.org/officeDocument/2006/relationships/image" Target="../media/image428.jpeg"/><Relationship Id="rId4" Type="http://schemas.openxmlformats.org/officeDocument/2006/relationships/image" Target="../media/image422.jpeg"/><Relationship Id="rId9" Type="http://schemas.openxmlformats.org/officeDocument/2006/relationships/image" Target="../media/image427.jpe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crossed-flag-pins.com/Friendship-Pins/Russia/Flag-Pins-Russia-Greece.jpg" TargetMode="Externa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jpeg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4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6.png"/><Relationship Id="rId4" Type="http://schemas.openxmlformats.org/officeDocument/2006/relationships/image" Target="../media/image4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B782F-87BB-BB81-F286-34C26A646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D0F12B-51A3-E6D8-2ECC-44B9EF5F94F2}"/>
              </a:ext>
            </a:extLst>
          </p:cNvPr>
          <p:cNvSpPr/>
          <p:nvPr/>
        </p:nvSpPr>
        <p:spPr>
          <a:xfrm>
            <a:off x="1591295" y="1067284"/>
            <a:ext cx="95477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ОБРАЗОВАТЕЛЬНО-ПРОСВЕТИТЕЛЬСКО-НАУЧНОЙ-ХУДОЖЕСТВЕННОЙ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ГРЕЧЕСКОГО КУЛЬТУРНОГО ЦЕНТРА – ГКЦ</a:t>
            </a:r>
            <a:r>
              <a:rPr lang="el-GR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06A260FE-A62E-D3B6-9D74-FBEABF585B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116" y="2998848"/>
            <a:ext cx="7690118" cy="288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8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Объект 4">
            <a:extLst>
              <a:ext uri="{FF2B5EF4-FFF2-40B4-BE49-F238E27FC236}">
                <a16:creationId xmlns:a16="http://schemas.microsoft.com/office/drawing/2014/main" id="{A7AA78A4-06CA-A51C-F08B-435DB8666A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32" y="476672"/>
            <a:ext cx="7116910" cy="533903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E3355695-CD4E-41B4-BEA1-BEAD8DE4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2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FD0F4-9CDD-D65C-A13F-B739E3EF6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684DAF-8EFC-743D-5C06-9E8961E2A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D32B968-F8AA-DC8B-CB60-A2E405D8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2" y="360401"/>
            <a:ext cx="8720317" cy="613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2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5A27E-2577-4C67-6A8B-1DD3EABF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644F1E-B834-06E1-DBC5-96CCBBE22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ED7DA8-068E-F09E-0D0C-46F28E49F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0041" y="-199401"/>
            <a:ext cx="7256801" cy="7256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7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B3E25-CA4A-11B0-3398-372C4DB5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2A3A57-BF74-887E-A4EF-58B818154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0C9580-39B0-A93C-027D-5C5E0165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523" y="-91522"/>
            <a:ext cx="7041044" cy="7041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3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1FE7F-EAAF-8059-8AC3-A255DAC8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0F6F6D-ECA8-AD79-2180-8D9737F54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2FA188-832D-69FC-F7EE-82266DBE5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218" y="-107827"/>
            <a:ext cx="7073653" cy="7073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96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F4744-805F-F0BA-CC71-BF6F450C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2CB45B-B2DB-F7BB-FBDD-3A11FFE72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C2A524D-46B9-6FC3-1E27-6FBDD5E5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13" y="225776"/>
            <a:ext cx="9098553" cy="640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0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3B404-7B79-C0DA-DC4F-F74D98CE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D1FA3B-90CC-1891-CEDC-DF396155B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3C55E-4025-4E48-4AA8-544707D9BA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868" y="374566"/>
            <a:ext cx="9042986" cy="633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6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6E37F-90D6-26C3-D909-FF56490B1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86F919-A972-5DA0-87A0-BFC01C684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80DB3B-40DB-F4F9-0A20-D400B8C956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3434" y="397725"/>
            <a:ext cx="10413287" cy="6247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3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909CD-E7C2-26F7-86F7-51D4C2B05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D47871-F068-873D-D166-725C1758A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B19A1C-A707-C36E-44EE-DC6D9CA811D6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236876" y="452718"/>
            <a:ext cx="9077631" cy="63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2DF09-8DF9-4464-4A19-B6BBEEE0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28C31-3DA7-BAEC-A7EE-C6EB1D4ED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5EEFA7-F737-3CD9-A8BD-60DE6262370E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324953" y="408740"/>
            <a:ext cx="8047038" cy="6432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6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8BC09-D976-D6C9-14C2-864D31CC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19F838-7B3B-B19C-6639-46D7E8346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756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Объект 4">
            <a:extLst>
              <a:ext uri="{FF2B5EF4-FFF2-40B4-BE49-F238E27FC236}">
                <a16:creationId xmlns:a16="http://schemas.microsoft.com/office/drawing/2014/main" id="{F94B2513-BD92-FCEE-7F5B-6D46A5557A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2629" y="548680"/>
            <a:ext cx="7008344" cy="525658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993C4605-1195-46FE-BFB1-92ACAAA9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12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85000" lnSpcReduction="10000"/>
          </a:bodyPr>
          <a:lstStyle/>
          <a:p>
            <a:endParaRPr lang="ru-RU"/>
          </a:p>
          <a:p>
            <a:pPr marL="0" indent="0" algn="ctr">
              <a:buNone/>
            </a:pPr>
            <a:r>
              <a:rPr lang="ru-RU" sz="2800" b="1" i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Несколько основных выступлений Танцевального и Вокального коллективов ГКЦ</a:t>
            </a:r>
            <a:endParaRPr lang="ru-RU"/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IV Международном фестивале декоративного искусства «Незабытые традиции – 2011» в программе «Венок Эллады», Галерея Беляево, 5 января 2012 г.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концерт «Сегодня веселимся по-гречески», Московский дом национальностей, 27 января 2012 г.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концерте знаменитого Национального академического оркестра народных инструментов России им. Н.П. Осипова "Мелодии друзей. Греция, Кипр, Италия", Концертный зал имени П.И. Чайковского, 9 февраля 2012 г.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Дня Независимости Греции, Российская  государственная детская библиотека, 17 марта 2012 г. и Московский Дом кино, 25 марта 2012 г.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по греческим танцам под руководством преподавателя Татьяны Черной в рамках недели Греческого кино в Москве, кинотеатр «Звезда», 30 марта 2012 г.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открытии Первой и Второй Недели греческого кино, кинотеатр «Художественный», 26 марта 2012г. и 29 марта 2013г. соответственно.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закрытии Недели греческого кино в концертной программе «Музыкальное путешествие по греческому миру», кинотеатр «Художественный», 31 марта 2012 г.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IX Всебелорусском фестивале национальных культур, проходившем с 1 по 3 июня в г. Гродно Республики Беларусь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и Мастер класс по греческим танцам под руководством преподавателя Татьяны Черной в рамках Семейной Интерактивной Развлекательной Программы  «Город увлеченных», «Крокус Экспо», 3 и 4 ноября 2012 г.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Регулярное участие на концертах и торжествах,  посвященных Греческим Национальным Праздникам - «Дню Охи» (28 октября) и Дню Национального Возрождения, Дню Независимости (25 марта).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69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6878"/>
            <a:ext cx="12192000" cy="6858000"/>
          </a:xfrm>
        </p:spPr>
        <p:txBody>
          <a:bodyPr>
            <a:normAutofit/>
          </a:bodyPr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«Пасхальном фестивале» весной 2014 года на Арбате.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фестивале «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Менелаидиа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Греции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и выступления на Неделе греческой культуры 19-25.03.2015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греческой свадьбы в библиотеке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им.Некрасова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(03.04.2015);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Танцевального Коллектива ГКЦ на торжествах, посвященных 70-ю победы в г. Ульяновск 9-10 мая 2015.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презентации Греции в Центре Социального Развития «Мещанское» (3 октября 2015г.).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Танцевального коллектива ГКЦ в торжествах 20-летия Фонда Единства православных Народов 27 октября 2015г. 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Танцевального и Вокального Коллективов ГКЦ в Центре социальной поддержки семьи и детей «Измайлово» (18 декабря2015г.)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 Центра «Останкинский» 2016г.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мероприятиях Фонда Славянской письменности и культуры-2016г.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Доме Космонавтов на первом международном фестивале искусств «Рождественский сочельник в Звездном» (6 января 2016г.)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4-м Молодежном гастрономическом фестивале «Возрождаем традиции. Рождество» (15 января 2016г.)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1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170" y="432378"/>
            <a:ext cx="3830967" cy="297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0321" y="432378"/>
            <a:ext cx="4036198" cy="297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170" y="3650046"/>
            <a:ext cx="4009097" cy="310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432" y="3650046"/>
            <a:ext cx="3621975" cy="280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31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ZAM09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07" y="574778"/>
            <a:ext cx="4709741" cy="313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21_________________________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683" y="3254927"/>
            <a:ext cx="4650364" cy="31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SC_01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543" y="4196752"/>
            <a:ext cx="3205534" cy="21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P10906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808" y="574778"/>
            <a:ext cx="3125994" cy="234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7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IMG38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77" y="1097293"/>
            <a:ext cx="2857190" cy="219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SC_5375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485" y="1097293"/>
            <a:ext cx="3277293" cy="219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AAZ_0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9179" y="3686113"/>
            <a:ext cx="3676587" cy="258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DSC_08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485" y="4080653"/>
            <a:ext cx="3305361" cy="21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795" y="452718"/>
            <a:ext cx="8412039" cy="1400530"/>
          </a:xfrm>
        </p:spPr>
        <p:txBody>
          <a:bodyPr/>
          <a:lstStyle/>
          <a:p>
            <a:pPr algn="ctr"/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МАСТЕРСКИЕ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016" y="1152983"/>
            <a:ext cx="10845501" cy="5203371"/>
          </a:xfrm>
        </p:spPr>
        <p:txBody>
          <a:bodyPr>
            <a:normAutofit/>
          </a:bodyPr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Театральная Мастерская ГКЦ под руководством греческого актера, режиссера и продюсера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Йоргоса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Панагопулоса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[выпускника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ГИТИСа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(мастерская Анатолия Эфроса и Анатолия Васильева) и ВГИКа (мастерская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Марлена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Хуциева)] начала работать в сентябре 2012 года, а с 2015 года начала работать вторая наша Театральная мастерская под руководством режиссера, художественного руководителя театра «Студия-69» Георгия Владимировича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Червинского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[Окончил режиссерское отделение ЛГИК им. Н.К. Крупской в 1974 г. Закончил Высшие режиссерские курсы (Руководитель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Кацман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А.И.)]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репертуар наших Театральных Мастерских входят произведения античных классиков, великих драматических трагиков, поэзия греческого мира от античности по современность, произведения ведущих  поэтов-драматургов 20-го столетия, лауреатов  нобелевской и ленинской премий. </a:t>
            </a:r>
          </a:p>
          <a:p>
            <a:endParaRPr lang="ru-RU"/>
          </a:p>
          <a:p>
            <a:endParaRPr lang="ru-RU"/>
          </a:p>
        </p:txBody>
      </p:sp>
      <p:pic>
        <p:nvPicPr>
          <p:cNvPr id="5123" name="Picture 3" descr="IMG_97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750" y="4667250"/>
            <a:ext cx="29146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65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_97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62" y="1156668"/>
            <a:ext cx="3023445" cy="410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IMG7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513" y="622278"/>
            <a:ext cx="3124151" cy="235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IMG7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512" y="3389231"/>
            <a:ext cx="3124151" cy="23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IMG70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3739" y="1972046"/>
            <a:ext cx="3231765" cy="249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36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ЦИКЛЫ ЛЕКЦИЙ - ЛЕКТОРИИ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3208" y="1652086"/>
            <a:ext cx="8946541" cy="4748714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ДРЕВНЕЙ ГРЕЦИИ»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ЭЛЛИНИЗМА В ПРИЧЕРНОМОРЬЕ. БОСПОРСКОЕ ЦАРСТВО»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ВИЗАНТИИ»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«НОВАЯ-НОВЕЙШАЯ ИСТОРИЯ ГРЕЦИИ»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ГРЕЧЕСКОЙ ЛИТЕРАТУРЫ» 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«ГРЕЧЕСКАЯ АРХЕОЛОГИЯ»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ГРЕЧЕСКОЙ ЦЕРКВИ»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ГРЕЧЕСКИЕ ПРОСВЕТИТЕЛИ. ВЕЛИКИЕ МЫСЛИТЕЛИ СВОЕГО НАРОДА»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ИСКУССТВА ВИЗАНТИЙСКОГО ПЕРИОДА»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«АРХИТЕКТУРА ГРЕЧЕСКОГО МИРА»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«ЭЛЛИНСКАЯ И ВИЗАНТИЙСКАЯ ХУДОЖЕСТВЕННАЯ ТРАДИЦИЯ»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«ГРЕЧЕСКИЙ СЛЕД В ТАВРИДЕ»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«ЛИТЕРАТУРНЫЕ НОТКИ ГРЕЧЕСКОГО МИРА»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8619" y="1140031"/>
            <a:ext cx="1089764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Регулярные лектории на различные тематики, связанные с историей, литературой, культурой Греции</a:t>
            </a:r>
            <a:endParaRPr lang="ru-RU" sz="140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36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10603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187" y="707552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10603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8938" y="717077"/>
            <a:ext cx="3105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10900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211" y="717077"/>
            <a:ext cx="31115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P10900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187" y="3833763"/>
            <a:ext cx="3160403" cy="237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1120948-m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838" y="3876200"/>
            <a:ext cx="3107108" cy="232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7695211" y="3833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7937" y="3876199"/>
            <a:ext cx="4144244" cy="232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1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29817"/>
          </a:xfrm>
        </p:spPr>
        <p:txBody>
          <a:bodyPr/>
          <a:lstStyle/>
          <a:p>
            <a:pPr algn="ctr"/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ИЗДАТЕЛЬСКАЯ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0786" y="1865028"/>
            <a:ext cx="8946541" cy="4673558"/>
          </a:xfrm>
        </p:spPr>
        <p:txBody>
          <a:bodyPr/>
          <a:lstStyle/>
          <a:p>
            <a:pPr marL="0" indent="0">
              <a:buNone/>
            </a:pPr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а/ Учебные пособия (5 изданий):</a:t>
            </a:r>
          </a:p>
          <a:p>
            <a:pPr marL="0" indent="0">
              <a:buNone/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Учебник преподавателя греческого языка Белецкой И.Г. на курсах Греческого Культурного Центра «Новогреческий сегодня» - интенсивный курс (Декабрь, 2007 г.) и приложения к нему "Новогреческий сегодня. Практикум по грамматике" (2010 г.)</a:t>
            </a:r>
          </a:p>
          <a:p>
            <a:pPr marL="0" indent="0">
              <a:buNone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32794" y="1256844"/>
            <a:ext cx="402635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Издательская деятельность Центра</a:t>
            </a:r>
            <a:endParaRPr lang="ru-RU" sz="140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IMAGE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3631" y="4057649"/>
            <a:ext cx="14382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820" y="4057649"/>
            <a:ext cx="1381303" cy="217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8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Объект 4">
            <a:extLst>
              <a:ext uri="{FF2B5EF4-FFF2-40B4-BE49-F238E27FC236}">
                <a16:creationId xmlns:a16="http://schemas.microsoft.com/office/drawing/2014/main" id="{E9C1A97A-FB91-4013-6083-801C9862A4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1785" y="476672"/>
            <a:ext cx="4201857" cy="5602932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ECE73BFB-222E-4DC5-BD64-4A023D7D0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2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40553" y="794802"/>
            <a:ext cx="8511022" cy="621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altLang="ru-RU" sz="20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по-прежнему продвигаем </a:t>
            </a:r>
            <a:r>
              <a:rPr kumimoji="0" lang="el-GR" altLang="ru-RU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УНИКАЛЬНЫЕ обучающие детские пособия для детей 4-8 классов «Учебник Новогреческого языка часть 1 уровни Α0-Α1» «Учебник Новогреческого языка, часть 2 уровень A1»</a:t>
            </a:r>
            <a:r>
              <a:rPr kumimoji="0" lang="ru-RU" altLang="ru-RU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alt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«Учебник Новогреческого языка, часть </a:t>
            </a: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3» </a:t>
            </a:r>
            <a:r>
              <a:rPr lang="ru-RU" altLang="ru-RU" sz="2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«Учебник Новогреческого языка, часть </a:t>
            </a: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4»</a:t>
            </a:r>
            <a:r>
              <a:rPr lang="el-GR" alt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GR" altLang="ru-RU" sz="20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 авторством ведущего лингвиста-эллиниста </a:t>
            </a:r>
            <a:r>
              <a:rPr kumimoji="0" lang="el-GR" altLang="ru-RU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Ирины Георгиевны Белецкой</a:t>
            </a:r>
            <a:r>
              <a:rPr kumimoji="0" lang="el-GR" altLang="ru-RU" sz="20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Многие из Вас уже знакомы с ее учебником и практикумом по Новогреческому языку для взрослых</a:t>
            </a:r>
            <a:r>
              <a:rPr kumimoji="0" lang="el-GR" altLang="ru-RU" sz="2000" b="0" i="1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«Новогреческий сегодня – Интенсивный курс»</a:t>
            </a:r>
            <a:r>
              <a:rPr kumimoji="0" lang="el-GR" altLang="ru-RU" sz="20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 которым наши студенты с успехом проходят 3-х годичный курс греческого языка на наших курсах.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ru-RU" sz="20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сегодняшний день существует крайне мало обучающих материалов по греческому языку для детей младших и средних классов, особенно с русскоязычными комментариями. Ирина Георгиевна постаралась в доступной форме преподнести тот грамматический и лексический материал, который необходимо знать детям, изучающим или желающим изучать греческий язык. Данные пособия предоставляют широкие возможности при подготовке к школе и совершенствовании языка для детей, которые уже учатся или собираются учиться в школах Греции.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ru-RU" sz="20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с радостью и гордостью представляем данные пособия, поскольку знаем их неоценимый вклад в образовательной сфере.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детские книг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024268"/>
            <a:ext cx="3069399" cy="30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4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849086" y="1170599"/>
            <a:ext cx="94869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рады сообщить вам о выходе новых</a:t>
            </a:r>
            <a:r>
              <a:rPr kumimoji="0" lang="ru-RU" altLang="ru-RU" sz="2400" b="0" i="0" u="none" strike="noStrike" cap="none" normalizeH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книг - продолжения (3-й и 4-й части) курса</a:t>
            </a:r>
            <a:r>
              <a:rPr kumimoji="0" lang="el-GR" altLang="ru-RU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"Учебник новогреческого языка"</a:t>
            </a:r>
            <a:r>
              <a:rPr kumimoji="0" lang="el-GR" altLang="ru-RU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ведущего эллиниста современности Ирины Георгиевны Белецкой</a:t>
            </a:r>
            <a:r>
              <a:rPr kumimoji="0" lang="ru-RU" altLang="ru-RU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«Учебник новогреческого языка (часть 1, 2, 3, 4)» серия учебников нового учебно-методического курса, </a:t>
            </a:r>
            <a:r>
              <a:rPr kumimoji="0" lang="ru-RU" altLang="ru-RU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предназначенного для</a:t>
            </a:r>
            <a:r>
              <a:rPr kumimoji="0" lang="ru-RU" altLang="ru-RU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русскоговорящих школьников, изучающих греческий язык как иностранный в школах или на курсах под руководством преподавателя. </a:t>
            </a:r>
            <a:r>
              <a:rPr kumimoji="0" lang="ru-RU" altLang="ru-RU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Несмотря на то, что учебник адресован детям и подросткам, его потенциальная целевая аудитория выходит за пределы указанной возрастной группы.</a:t>
            </a:r>
            <a:r>
              <a:rPr lang="ru-RU" altLang="ru-RU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Данный учебник успешно прошел апробацию, в частности, на курсах ГКЦ и доказал свою эффективность в работе со взрослыми слушателями. </a:t>
            </a:r>
            <a:endParaRPr kumimoji="0" lang="ru-RU" altLang="ru-RU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648855_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174" y="954798"/>
            <a:ext cx="3234396" cy="46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914291"/>
            <a:ext cx="3290074" cy="460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004" y="190005"/>
            <a:ext cx="8645235" cy="63651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б/ Научно-историческая литература (10 изданий):</a:t>
            </a:r>
          </a:p>
          <a:p>
            <a:pPr marL="0" indent="0">
              <a:buNone/>
            </a:pPr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Монография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Янниса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Николопулоса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«Греки и Россия (XVIII –XX вв.)» (Январь, 2007)</a:t>
            </a:r>
          </a:p>
          <a:p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материалов Круглого стола с участием ведущих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неоэллинистов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«Россия и Греция: история и современность» (Май, 2008)</a:t>
            </a:r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0239" y="1101054"/>
            <a:ext cx="1674421" cy="2414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07683" y="4013597"/>
            <a:ext cx="1625767" cy="23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878" y="629392"/>
            <a:ext cx="9942975" cy="5619008"/>
          </a:xfrm>
        </p:spPr>
        <p:txBody>
          <a:bodyPr/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страницы российской и греческой истории. Сборник статей. Серия «Историческая книга». Основу сборника составляют доклады российских и греческих историков и филологов-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неоэллинистов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были представлены на научных конференциях, проводившихся под эгидой  греческого культурного центра в 2007-2010 гг.: «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Наваринское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сражение: 180 лет морской битве» (2007), «историческое наследие в культуре современной Греции» (2008) и «Россия и Греция: общие страницы истории» (2010).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Монография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к.и.н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Ю.Д. Квашнина «Греция в международных отношениях 1936-1941 гг.».  Книга посвящена исследованию места и роли Греции в системе международных отношений накануне и в начальный период Второй мировой войны. В монографии, написанной на основе широкого круга опубликованных источников и ранее не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изучавшихся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архивных материалов, рассматриваются такие вопросы как политика лавирования Греции в период диктатуры И.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Метаксаса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взаимоотношения со странами Балканской Антанты, проблемы советско-греческих отношений, причины поражения британско-греческих войск в апреле–мае 1941 г., подготовка британских экспедиционных войск к сражению за Крит, историческое значение участия Греции во Второй мировой войне.</a:t>
            </a:r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235" y="629392"/>
            <a:ext cx="1621677" cy="2359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99235" y="3258098"/>
            <a:ext cx="1621677" cy="24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419" y="1401288"/>
            <a:ext cx="7803181" cy="5456712"/>
          </a:xfrm>
        </p:spPr>
        <p:txBody>
          <a:bodyPr/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Греки Балаклавы и Севастополя. Москва, изд-во «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Индрик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2013г.</a:t>
            </a: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директора ГКЦ Теодоры Янници с докладом на тему «Эллинизм и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филэллинизм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России:  прошлое, настоящее и будущее» в научной конференции «Современная Греция в мировой экономике и политике», проведенной Институтом Мировой Экономики и Международных Отношений (ИМЭМО) Российской Академии Наук (РАН), (Москва, 04 октября 2013г.).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9600" y="471766"/>
            <a:ext cx="1647619" cy="2847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3166" y="3701305"/>
            <a:ext cx="1761905" cy="2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521" y="237507"/>
            <a:ext cx="3905395" cy="5678383"/>
          </a:xfrm>
        </p:spPr>
        <p:txBody>
          <a:bodyPr>
            <a:normAutofit/>
          </a:bodyPr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«Геноцид Греков Понта» – автор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Феофанис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Малкидис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предисловие Теодора Янници 2015г.,  Издательство «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Эвксиниос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логос»</a:t>
            </a: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«Геноцид Греков (Фракия - Малая Азия- Понт)» – автор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Феофанис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Малкидис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предисловие Теодора Янници</a:t>
            </a:r>
          </a:p>
          <a:p>
            <a:pPr marL="0" indent="0">
              <a:buNone/>
            </a:pPr>
            <a:endParaRPr lang="ru-RU"/>
          </a:p>
          <a:p>
            <a:endParaRPr lang="ru-RU"/>
          </a:p>
        </p:txBody>
      </p:sp>
      <p:pic>
        <p:nvPicPr>
          <p:cNvPr id="7170" name="Picture 2" descr="Η ΓΕΝΟΚΤΟΝΙΑ ΤΩΝ ΕΛΛΗΝΩΝ 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916" y="3595917"/>
            <a:ext cx="6457002" cy="293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Η ΓΕΝΟΚΤΟΝΙΑ ΤΩΝ ΕΛΛΗΝΩΝ TOY ΠONTO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916" y="309591"/>
            <a:ext cx="6457002" cy="29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6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обложка - переделанная 2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07" y="1967485"/>
            <a:ext cx="5311980" cy="378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0426" y="155110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случаю исполнения юбилейной даты – 190летия исторического сражения, официальные торжества в честь которого только-что завершились в легендарной бухте живописнейшего </a:t>
            </a:r>
            <a:r>
              <a:rPr lang="ru-RU" altLang="ru-RU" dirty="0" err="1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Наварино</a:t>
            </a:r>
            <a:r>
              <a:rPr lang="ru-RU" altLang="ru-RU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(античный </a:t>
            </a:r>
            <a:r>
              <a:rPr lang="ru-RU" altLang="ru-RU" i="1" dirty="0" err="1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Пилос</a:t>
            </a:r>
            <a:r>
              <a:rPr lang="ru-RU" altLang="ru-RU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altLang="ru-RU" b="1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Греческий Культурный Центр (ГКЦ)</a:t>
            </a:r>
            <a:r>
              <a:rPr lang="ru-RU" altLang="ru-RU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 нашими партнерами, </a:t>
            </a:r>
            <a:r>
              <a:rPr lang="ru-RU" altLang="ru-RU" b="1" dirty="0" err="1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Мессинийской</a:t>
            </a:r>
            <a:r>
              <a:rPr lang="ru-RU" altLang="ru-RU" b="1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Амфиктионией</a:t>
            </a:r>
            <a:r>
              <a:rPr lang="ru-RU" altLang="ru-RU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(*</a:t>
            </a:r>
            <a:r>
              <a:rPr lang="ru-RU" altLang="ru-RU" i="1" dirty="0" err="1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Наварино</a:t>
            </a:r>
            <a:r>
              <a:rPr lang="ru-RU" altLang="ru-RU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географически относится к округу </a:t>
            </a:r>
            <a:r>
              <a:rPr lang="ru-RU" altLang="ru-RU" i="1" dirty="0" err="1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Мессиниа</a:t>
            </a:r>
            <a:r>
              <a:rPr lang="ru-RU" altLang="ru-RU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принял непосредственное участие переизданием нашего двуязычного каталога «</a:t>
            </a:r>
            <a:r>
              <a:rPr lang="ru-RU" altLang="ru-RU" i="1" dirty="0" err="1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Наваринское</a:t>
            </a:r>
            <a:r>
              <a:rPr lang="ru-RU" altLang="ru-RU" i="1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сражение в Фондах Российской государственной библиотеки</a:t>
            </a:r>
            <a:r>
              <a:rPr lang="ru-RU" altLang="ru-RU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впервые выпущенного 10 лет назад, по случаю проведения в период с 23 по 30 октября 2007 года выставки и научной конференции в сердце Москвы, в Российской Государственной Библиотеке.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Предисловие к каталогу составил наш великий эллинист, недавно покинувший нас, профессор </a:t>
            </a:r>
            <a:r>
              <a:rPr lang="ru-RU" altLang="ru-RU" i="1" u="sng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Георгий Львович </a:t>
            </a:r>
            <a:r>
              <a:rPr lang="ru-RU" altLang="ru-RU" i="1" u="sng" dirty="0" err="1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Арш</a:t>
            </a:r>
            <a:r>
              <a:rPr lang="ru-RU" altLang="ru-RU" dirty="0">
                <a:solidFill>
                  <a:srgbClr val="0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426" y="261096"/>
            <a:ext cx="87441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>
              <a:spcBef>
                <a:spcPts val="1000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lang="ru-RU" altLang="ru-RU" sz="2000" i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2000" i="1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Наваринское</a:t>
            </a:r>
            <a:r>
              <a:rPr lang="ru-RU" altLang="ru-RU" sz="2000" i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сражение в Фондах Российской государственной библиотеки»</a:t>
            </a:r>
            <a:r>
              <a:rPr lang="ru-RU" altLang="ru-RU" sz="2000" b="1" i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5A408"/>
              </a:buClr>
              <a:buSzPct val="80000"/>
            </a:pP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19-20 октября 2017 г., </a:t>
            </a:r>
            <a:r>
              <a:rPr lang="ru-RU" altLang="ru-RU" sz="2000" b="1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Пилос</a:t>
            </a: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altLang="ru-RU" sz="2000" b="1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Наварино</a:t>
            </a: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(Греция)</a:t>
            </a:r>
            <a:endParaRPr lang="ru-RU" sz="200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4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381" y="89908"/>
            <a:ext cx="10046525" cy="15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>
              <a:spcBef>
                <a:spcPts val="1000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lang="ru-RU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Переиздание недавно (сентябрь 2017г.) награжденной книги 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директора ГКЦ Феодоры </a:t>
            </a:r>
            <a:r>
              <a:rPr lang="ru-RU" b="1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u="sng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«Греческий мир в конце XVIII– начале XX вв. по российским источникам (к вопросу об изучении самосознания греков)</a:t>
            </a:r>
            <a:r>
              <a:rPr lang="ru-RU" u="sng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этот раз в виде билингвы; 2язычная книга, на русском и греческом языках, что соответствует и нашим педагогическим задачам при ГКЦ.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декабрь</a:t>
            </a:r>
            <a:r>
              <a:rPr lang="x-none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2017 г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Санкт Петербург, Москва</a:t>
            </a:r>
            <a:endParaRPr lang="ru-RU" sz="105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2081016"/>
            <a:ext cx="66858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just">
              <a:spcAft>
                <a:spcPts val="600"/>
              </a:spcAft>
            </a:pPr>
            <a:r>
              <a:rPr lang="ru-RU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Книга посвящена исследованию процесса формирования греческого национального самосознания на протяжении длительного периода времени – с конца 18 века до начала 20 века. Написанная на основе архивных материалов о деятельности греческой диаспоры на юге России и воспоминаний русских путешественников, посетивших Грецию, впервые изученных и веденных в научный оборот, монография исследует малоизученные проблемы становления греческой национальной идентичности, жизненный уклад греков, греческую ментальность, мировосприятие греческого населения, а также </a:t>
            </a:r>
            <a:r>
              <a:rPr lang="ru-RU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взаимовосприятие</a:t>
            </a:r>
            <a:r>
              <a:rPr lang="ru-RU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греков и русских, представление о Греции и о греках, сложившееся у русских путешественников. </a:t>
            </a:r>
            <a:endParaRPr lang="ru-RU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746" y="1762868"/>
            <a:ext cx="5155614" cy="347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303" y="5774335"/>
            <a:ext cx="26098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63590" y="5379047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>
                <a:solidFill>
                  <a:srgbClr val="0000CC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При любезной меценатской поддержке</a:t>
            </a:r>
            <a:endParaRPr lang="ru-RU" altLang="ru-RU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930" y="1753644"/>
            <a:ext cx="6923314" cy="4543742"/>
          </a:xfrm>
        </p:spPr>
        <p:txBody>
          <a:bodyPr>
            <a:normAutofit/>
          </a:bodyPr>
          <a:lstStyle/>
          <a:p>
            <a:pPr lvl="0" algn="just">
              <a:lnSpc>
                <a:spcPct val="120000"/>
              </a:lnSpc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книга-билингва «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лет Национально-Освободительной Революции Греческого Народа 1821г. /</a:t>
            </a:r>
            <a:r>
              <a:rPr lang="el-GR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l-GR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χρόνια της Εθνικοαπελευθερωτικής Επανάστασης των Ελλήνων του 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1821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выпущенная при любезной поддержке</a:t>
            </a:r>
            <a:r>
              <a:rPr lang="el-GR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бюджетного учреждения города Москвы «Московский дом общественных организаций», Март 2021г.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1996" y="440544"/>
            <a:ext cx="51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214" descr="Word&#10;&#10;Description automatically generated with medium confid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/>
          <a:stretch/>
        </p:blipFill>
        <p:spPr bwMode="auto">
          <a:xfrm>
            <a:off x="8091814" y="1377863"/>
            <a:ext cx="3306870" cy="461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39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Объект 4">
            <a:extLst>
              <a:ext uri="{FF2B5EF4-FFF2-40B4-BE49-F238E27FC236}">
                <a16:creationId xmlns:a16="http://schemas.microsoft.com/office/drawing/2014/main" id="{32C7F53C-79F4-D113-4582-29D335D762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641" y="548680"/>
            <a:ext cx="7105505" cy="532844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C3EBDE28-EC47-482C-8ADE-CAEBE33AD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7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930" y="1628384"/>
            <a:ext cx="6923314" cy="4669002"/>
          </a:xfrm>
        </p:spPr>
        <p:txBody>
          <a:bodyPr>
            <a:normAutofit/>
          </a:bodyPr>
          <a:lstStyle/>
          <a:p>
            <a:pPr lvl="0" algn="just">
              <a:lnSpc>
                <a:spcPct val="120000"/>
              </a:lnSpc>
            </a:pPr>
            <a:r>
              <a:rPr lang="ru-RU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научных статей, на русском языке, «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и Греция: Памятные знаковые события национально-освободительной борьбы греков (конец </a:t>
            </a:r>
            <a:r>
              <a:rPr lang="el-GR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начало </a:t>
            </a:r>
            <a:r>
              <a:rPr lang="el-GR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вв.) /</a:t>
            </a:r>
            <a:r>
              <a:rPr lang="el-GR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Ρωσία και Ελλάδα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l-GR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Σημαντικά γεγονότα του εθνικο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απελευθερωτικού αγώνα των Ελλήνων 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τέλη 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l-GR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 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αρχές 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l-GR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 αιώνα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Март 2021г.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91996" y="440544"/>
            <a:ext cx="51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Рисунок 220" descr="A picture containing diagram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484" y="1461977"/>
            <a:ext cx="3500358" cy="453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3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930" y="1528174"/>
            <a:ext cx="6923314" cy="4769211"/>
          </a:xfrm>
        </p:spPr>
        <p:txBody>
          <a:bodyPr>
            <a:normAutofit/>
          </a:bodyPr>
          <a:lstStyle/>
          <a:p>
            <a:pPr lvl="0" algn="just">
              <a:lnSpc>
                <a:spcPct val="120000"/>
              </a:lnSpc>
            </a:pPr>
            <a:r>
              <a:rPr lang="ru-RU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2-язычного научного тома 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Греческого Культурного Центра – ГКЦ (</a:t>
            </a:r>
            <a:r>
              <a:rPr lang="en-US" b="1" u="sng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</a:t>
            </a:r>
            <a:r>
              <a:rPr lang="ru-RU" b="1" u="sng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b="1" u="sng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hecucenter</a:t>
            </a:r>
            <a:r>
              <a:rPr lang="ru-RU" b="1" u="sng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b="1" u="sng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r>
              <a:rPr lang="ru-RU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лет Национально-Освободительной Революции Греческого Народа 1821г</a:t>
            </a:r>
            <a:r>
              <a:rPr lang="ru-RU" i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Июль 2021г.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91996" y="440544"/>
            <a:ext cx="51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Рисунок 1073742014" descr="A picture containing text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50063" y="1919353"/>
            <a:ext cx="4384109" cy="328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930" y="1058390"/>
            <a:ext cx="6923314" cy="5238996"/>
          </a:xfrm>
        </p:spPr>
        <p:txBody>
          <a:bodyPr>
            <a:normAutofit/>
          </a:bodyPr>
          <a:lstStyle/>
          <a:p>
            <a:pPr lvl="0" algn="just">
              <a:lnSpc>
                <a:spcPct val="120000"/>
              </a:lnSpc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безумно рады представить Вам буквально литературно-научно-издательский подвиг - недавно опубликованный том 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Ассоциации/общества греческих писателей - </a:t>
            </a: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DEEL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</a:t>
            </a:r>
            <a:r>
              <a:rPr lang="ru-RU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l-GR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somateiodeel</a:t>
            </a:r>
            <a:r>
              <a:rPr lang="ru-RU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l-GR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blogspot</a:t>
            </a:r>
            <a:r>
              <a:rPr lang="ru-RU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l-GR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com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), президентом которой является ведущий литератор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Экатерини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Влахопанайоту-Баталиа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ЮБИЛЕЙНАЯ АНТОЛОГИЯ, 200 ЛЕТ С ГРЕЧЕСКОЙ РЕВОЛЮЦИИ 1821 ГОДА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был недавно опубликован по случаю </a:t>
            </a:r>
            <a:r>
              <a:rPr lang="el-GR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200-летия Греческой Национально-Освободительной Революции 1821 года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2021г.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1996" y="440544"/>
            <a:ext cx="51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Рисунок 1073741979" descr="A picture containing text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998" y="1394650"/>
            <a:ext cx="3172152" cy="422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930" y="1522042"/>
            <a:ext cx="5567147" cy="4775344"/>
          </a:xfrm>
        </p:spPr>
        <p:txBody>
          <a:bodyPr>
            <a:normAutofit/>
          </a:bodyPr>
          <a:lstStyle/>
          <a:p>
            <a:pPr lvl="0" algn="just">
              <a:lnSpc>
                <a:spcPct val="120000"/>
              </a:lnSpc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НАУЧНАЯ КНИГА ГКЦ !!! 200 лет Национально-Освободительной Революции Греческого Народа 1821г. -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Наваринское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сражение в Фондах Российской государственной библиотеки,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Октябрь 2021г.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1996" y="440544"/>
            <a:ext cx="51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1073741980" descr="A picture containing text, newspaper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68" y="1522042"/>
            <a:ext cx="5748707" cy="405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930" y="1326474"/>
            <a:ext cx="6923314" cy="4970911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лет Малоазийской Катастрофе. Геноцид греков Востока, Геноцид Эллинизма Османской империи. – НОВЫЙ ИЗДАТЕЛЬСКИЙ ПРОЕКТ ГКЦ. Сентябрь 2022г. 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Авторы, историки</a:t>
            </a:r>
            <a:r>
              <a:rPr lang="el-GR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Феофанис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Малкидис</a:t>
            </a:r>
            <a:r>
              <a:rPr lang="el-GR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l-GR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Теодора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l-GR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 ISBN 978-5-6045800-4-2).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1996" y="440544"/>
            <a:ext cx="51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Рисунок 1073742255" descr="http://www.hecucenter.ru/up/2022_09_12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36" y="1226267"/>
            <a:ext cx="3727021" cy="519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6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930" y="763709"/>
            <a:ext cx="6923314" cy="5533677"/>
          </a:xfrm>
        </p:spPr>
        <p:txBody>
          <a:bodyPr>
            <a:normAutofit fontScale="92500" lnSpcReduction="20000"/>
          </a:bodyPr>
          <a:lstStyle/>
          <a:p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СОВМЕСТНЫЙ ИЗДАТЕЛЬСКИЙ ПРОЕКТ Г.К.Ц. и РАН, октябрь 2022г.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2021г.: ПЕРЕКРЕСТНЫЙ ГОД ИСТОРИИ РОССИИ – ГРЕЦИИ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 – ЮБИЛЕЙНЫЙ ГОД 200-летия НАЦИОНАЛЬНО- ОСВОБОДИТЕЛЬНОЙ РЕВОЛЮЦИИ ГРЕЧЕСКОГО НАРОДА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«…θέλει αρετήν και τόλμην η ελευθερία…» Ωδή Τετάρτη</a:t>
            </a:r>
            <a:r>
              <a:rPr lang="ru-RU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Ανδρέας Κάλβος 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«…свобода требует добродетели и мужества…» греческий поэт Андреас </a:t>
            </a:r>
            <a:r>
              <a:rPr lang="ru-RU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Калвос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«1821 год в истории Балканских народов (к</a:t>
            </a: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200-летию начала Греческой национально-освободительной революции)», [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978-5-7576-0469-5].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«Το 1821 στην ιστορία των βαλκανικών λαών (με την ευκαιρία της 200ης επετείου από την έναρξη της Ελληνικής Εθνικοαπελευθερωτικής Επανάστασης)», [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978-5-7576-0469-5].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1996" y="440544"/>
            <a:ext cx="51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Рисунок 2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30669" y="527146"/>
            <a:ext cx="3200808" cy="24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Рисунок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25715" y="3839785"/>
            <a:ext cx="3272069" cy="24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134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7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930" y="1058390"/>
            <a:ext cx="6003470" cy="5238996"/>
          </a:xfrm>
        </p:spPr>
        <p:txBody>
          <a:bodyPr>
            <a:normAutofit/>
          </a:bodyPr>
          <a:lstStyle/>
          <a:p>
            <a:r>
              <a:rPr 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НЕТ-ОХИ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ГРЕЧЕСКОГО НАРОДА. НАТИСК ИТАЛО-ФАШИСТКОЙ АГРЕССИИ в 1940г. </a:t>
            </a: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ГРЕЧЕСКИЙ ЭПОС. 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«OXI» του ΕΛΛΗΝΙΚΟΥ ΛΑΟΥ. ΟΚΤΩΒΡΙΟΣ 1940. Το ΣΥΓΧΡΟΝΟ ΕΛΛΗΝΙΚΟ ΕΠΟΣ. 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2022г. Автор-составитель -  Теодора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 исторических наук, директор ГКЦ. </a:t>
            </a:r>
            <a:r>
              <a:rPr lang="el-GR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el-GR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978-5-6045800-5-9</a:t>
            </a: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/>
          </a:p>
          <a:p>
            <a:pPr algn="just">
              <a:lnSpc>
                <a:spcPct val="120000"/>
              </a:lnSpc>
            </a:pPr>
            <a:endParaRPr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1996" y="440544"/>
            <a:ext cx="51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134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5"/>
          <a:stretch>
            <a:fillRect/>
          </a:stretch>
        </p:blipFill>
        <p:spPr bwMode="auto">
          <a:xfrm>
            <a:off x="6336749" y="228600"/>
            <a:ext cx="26860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770" y="2821357"/>
            <a:ext cx="26574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6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016" y="1163782"/>
            <a:ext cx="6638306" cy="5694218"/>
          </a:xfrm>
        </p:spPr>
        <p:txBody>
          <a:bodyPr/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художественного романа современного греческого писателя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Мениса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Кумандареаса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«Футболка с номером девять» в переводе Т.В.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Кокуриной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«Мифы и легенды Древней Греции» на двух языках – новый издательский проект ГКЦ</a:t>
            </a: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Переиздание исторического романа «Красная река» автор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Харис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Циркинидис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-октябрь 2015 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40727" y="548634"/>
            <a:ext cx="3822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в/ Художественная литература (4 издания):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86689" y="733300"/>
            <a:ext cx="1477245" cy="22840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71607" y="2078182"/>
            <a:ext cx="2590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908966" y="31986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7756" y="2539185"/>
            <a:ext cx="2242793" cy="22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3231" y="4476997"/>
            <a:ext cx="1796922" cy="21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Обложка, в печать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01" y="2725387"/>
            <a:ext cx="4667003" cy="318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1677" y="1216300"/>
            <a:ext cx="10620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>
              <a:spcBef>
                <a:spcPts val="1000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lang="el-GR" altLang="ru-RU" sz="200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l-GR" altLang="ru-RU" sz="2400" i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Мифы</a:t>
            </a:r>
            <a:r>
              <a:rPr lang="ru-RU" altLang="ru-RU" sz="200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l-GR" altLang="ru-RU" sz="2400" i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легенды древней Греции. Сотворение Мира</a:t>
            </a:r>
            <a:r>
              <a:rPr lang="el-GR" altLang="ru-RU" sz="240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l-GR" altLang="ru-RU" sz="2400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Олега Ефимова</a:t>
            </a:r>
            <a:r>
              <a:rPr lang="el-GR" altLang="ru-RU" sz="240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в сопровождении графических работ Елены Шипицовой. Пред</a:t>
            </a: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l-GR" altLang="ru-RU" sz="240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словие – Теодора Янници. Москва, январь 2017г. </a:t>
            </a:r>
            <a:endParaRPr lang="el-GR" altLang="ru-RU" sz="2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1" y="1004936"/>
            <a:ext cx="9654638" cy="574024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г/ </a:t>
            </a:r>
            <a:r>
              <a:rPr lang="ru-RU" b="1" i="1" u="sng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Мемуаристика</a:t>
            </a:r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издание): 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воспоминаний великого эллиниста 20-го века, филолога-переводчика произведений греческих авторов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Кокуриной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Татьяны Васильевны под названием «Неинтересных людей в мире нет» (Май 2009 г.)</a:t>
            </a:r>
          </a:p>
          <a:p>
            <a:pPr marL="0" indent="0">
              <a:buNone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9417" y="2588821"/>
            <a:ext cx="2135845" cy="30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Объект 4">
            <a:extLst>
              <a:ext uri="{FF2B5EF4-FFF2-40B4-BE49-F238E27FC236}">
                <a16:creationId xmlns:a16="http://schemas.microsoft.com/office/drawing/2014/main" id="{9577C723-41EC-C10A-9CD6-6876D4F185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9656" y="548681"/>
            <a:ext cx="7044186" cy="5282811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3DE1B2CD-5A2E-43A0-A6C6-2A16CBCB7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5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878" y="724395"/>
            <a:ext cx="11593646" cy="5902037"/>
          </a:xfrm>
        </p:spPr>
        <p:txBody>
          <a:bodyPr/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Каталоги к художественным выставкам «Прекрасное не требует доказательств», «Греция глазами российских художников», «Знакомьтесь: Московские греческие художники», «Вдохновение Эллады», книги к выставке-конференции.</a:t>
            </a: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художественной выставки «ГРЕЧЕСКИЙ МИР – ΜΥΗΣΙΣ-ПОГРУЖЕНИЕ__ Россия и Греция вместе сквозь века.»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Июль 2021г.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66424" y="240402"/>
            <a:ext cx="5604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 Художественные Альбомы, Каталоги (6 изданий):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1051" y="2048841"/>
            <a:ext cx="3552381" cy="1780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6549" y="2102398"/>
            <a:ext cx="1219048" cy="17333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29095" y="2102398"/>
            <a:ext cx="2171429" cy="1723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365" y="1728474"/>
            <a:ext cx="1540188" cy="2107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3934" y="2048841"/>
            <a:ext cx="1247619" cy="172381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387" descr="Graphical user interface&#10;&#10;Description automatically generat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385" y="4540685"/>
            <a:ext cx="3109910" cy="18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562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560" y="1733724"/>
            <a:ext cx="8197878" cy="3058465"/>
          </a:xfrm>
        </p:spPr>
        <p:txBody>
          <a:bodyPr/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книги-альбома Греческого культурного центра «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Наваринское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сражение в Фондах Российской государственной библиотеки», Москва 2007 год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67078" y="1778377"/>
            <a:ext cx="2899132" cy="41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879" y="1009404"/>
            <a:ext cx="6400800" cy="5238996"/>
          </a:xfrm>
        </p:spPr>
        <p:txBody>
          <a:bodyPr/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Печатный экземпляр первого «Живого электронного путеводителя по Греции (октябрь 2012 г.). Проект стартовал на интернет-портале mail.ru и проводится совместно с издательским домом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Альбука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поддержке Греческого культурного центра, Московского общества греков, компании RENTI TOURS, Центра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кинесиологии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Директор проекта – Лаптева Ольга.</a:t>
            </a: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лучших афоризмов Аркадия Давидовича «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suis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Davidowitz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2015, Фонд Хованского, Греческий Культурный центр является официальным партнером данного издания и отвечает за его греческий компонент.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36219" y="441757"/>
            <a:ext cx="4123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е/ Путеводители – разное (2 издания):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6100" y="1106077"/>
            <a:ext cx="1760084" cy="2278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44664" y="1070147"/>
            <a:ext cx="1776873" cy="2314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1898" y="3804069"/>
            <a:ext cx="1914286" cy="2076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36551" y="3804069"/>
            <a:ext cx="1942857" cy="2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928" y="1058390"/>
            <a:ext cx="8677893" cy="5238996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Детская сказка – книга для маленьких и взрослых читателей -</a:t>
            </a:r>
            <a:r>
              <a:rPr lang="el-GR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Фиалка-Амазонка, 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Миртя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l-GR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l-GR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l-GR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νεραϊδό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αμαζόνα Μυρτιά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 основу создания книга лежит задумка президента спортивного клуба города </a:t>
            </a:r>
            <a:r>
              <a:rPr lang="ru-RU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Каламата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(южная Греция, округ </a:t>
            </a:r>
            <a:r>
              <a:rPr lang="ru-RU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Мессиния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«</a:t>
            </a:r>
            <a:r>
              <a:rPr lang="el-GR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AKRITAS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l-GR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Петроса</a:t>
            </a:r>
            <a:r>
              <a:rPr lang="el-GR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Пападопулоса</a:t>
            </a:r>
            <a:r>
              <a:rPr lang="el-GR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отворить доброе дело в целях помочь юной </a:t>
            </a:r>
            <a:r>
              <a:rPr lang="ru-RU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Мирто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Пападомихелаки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собрать средства для дальнейшего лечения и реабилитации, идея директора Греческого Культурного Центра – ГКЦ в Москве</a:t>
            </a:r>
            <a:r>
              <a:rPr lang="el-GR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u="sng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</a:t>
            </a:r>
            <a:r>
              <a:rPr lang="ru-RU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l-GR" u="sng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hecucenter</a:t>
            </a:r>
            <a:r>
              <a:rPr lang="ru-RU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l-GR" u="sng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Теодоры 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Янници</a:t>
            </a:r>
            <a:r>
              <a:rPr lang="el-GR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предложить проект о написании книги о </a:t>
            </a:r>
            <a:r>
              <a:rPr lang="ru-RU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Мирто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автору детских книг, детской писательнице</a:t>
            </a:r>
            <a:r>
              <a:rPr lang="el-GR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Еве 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Петропулу-Лиану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Успешный детский писатель Ева </a:t>
            </a:r>
            <a:r>
              <a:rPr lang="ru-RU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Петропулу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Лиану откликнулась на этот призыв и, связавшись с семьей </a:t>
            </a:r>
            <a:r>
              <a:rPr lang="ru-RU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Мирто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вдохновившись душевной силой </a:t>
            </a:r>
            <a:r>
              <a:rPr lang="ru-RU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Мирто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написала книгу «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Фиалка-Амазонка, 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Миртя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1514" y="441757"/>
            <a:ext cx="51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ж/ Художественная литература для детей:</a:t>
            </a:r>
          </a:p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50" descr="_экрана 2019-09-04 в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3139" y="1840577"/>
            <a:ext cx="2743200" cy="331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8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930" y="1058390"/>
            <a:ext cx="6923314" cy="523899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Еще один издательский проект, вышедший в свет при нашем содействии. В апреле этого года (2019 г.) к нам в 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Греческий Культурный Центр – ГКЦ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обратился издатель 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Эдуард 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Милокумов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 просьбой содействия в создании </a:t>
            </a:r>
            <a:r>
              <a:rPr lang="ru-RU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фото-кулинарной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книги о Греции. Мы, со своей стороны, порекомендовали обратиться к владельцу и повару ресторана греческой кухни ПОРТО-МИКОНОС 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Елене 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Яннулату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Стефаносу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Семердзидису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Издательство последовало нашей рекомендации. 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Елена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Стефанос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любезно приняли предложение о сотрудничестве, в результате чего в августе 2019 года </a:t>
            </a:r>
            <a:r>
              <a:rPr lang="ru-RU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выпустилась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фото-кулинарная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книга под названием 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Орегано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лавр и оливковое масло. Виды с горы Олимп. Рецепты греческих богов."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издательства </a:t>
            </a:r>
            <a:r>
              <a:rPr lang="ru-RU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FMB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1514" y="441757"/>
            <a:ext cx="513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00581" y="277584"/>
            <a:ext cx="2590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Кулинарные издания:</a:t>
            </a:r>
          </a:p>
        </p:txBody>
      </p:sp>
      <p:pic>
        <p:nvPicPr>
          <p:cNvPr id="6" name="Рисунок 49" descr="_экрана 2019-09-04 в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2114" y="2035986"/>
            <a:ext cx="4505972" cy="226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8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58" y="0"/>
            <a:ext cx="10770918" cy="771896"/>
          </a:xfrm>
        </p:spPr>
        <p:txBody>
          <a:bodyPr/>
          <a:lstStyle/>
          <a:p>
            <a:pPr algn="ctr"/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конференции и круглые столы: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617518"/>
            <a:ext cx="12041578" cy="62404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а/  Научные конференции и круглые столы, организатором которых выступил Греческий Культурный Центр: 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историков-эллинистов «Россия и Греция: история и современность», приуроченный ко Дню Независимости Греции, (март 2006г.)</a:t>
            </a:r>
          </a:p>
          <a:p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Казандзакис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Россия»  (апрель 2007г.) </a:t>
            </a:r>
          </a:p>
          <a:p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конференция «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Наваринское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сражение: 180 лет морской битве»(23 октября 2007 г. )</a:t>
            </a:r>
          </a:p>
          <a:p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«Историческое наследие в культуре современной Греции» (октябрь 2008г.).</a:t>
            </a:r>
          </a:p>
          <a:p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Конференция-круглый стол на тему «Россия-Греция: общие страницы истории» (23 ноября 2010 г.)</a:t>
            </a:r>
          </a:p>
          <a:p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научная конференция на тему: «Греки Балаклавы и Севастополя» (13-14 ноября 2012 г)</a:t>
            </a:r>
          </a:p>
          <a:p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круглый стол на тему «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Архипелагская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экспедиция России 1769-1774гг.» (5 марта 2013 г. )</a:t>
            </a:r>
          </a:p>
          <a:p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Конференция «1000 ЛЕТ ВМЕСТЕ» (19-20 сентября 2016 г.)</a:t>
            </a:r>
          </a:p>
          <a:p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по Архитектуре «РОССИЯ-ГРЕЦИЯ: СИНЕРГИЯ КУЛЬТУРНОГО СОЗИДАНИЯ» ( 8 ноября 2016г.)</a:t>
            </a:r>
          </a:p>
          <a:p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научная конференция «История Греции в МГУ имени М.В. Ломоносова: от античности до наших дней», приуроченная к Перекрестному году России и Греции и включённая в официальную программу Перекрестного Года (18 ноября 2016г.)</a:t>
            </a:r>
          </a:p>
        </p:txBody>
      </p:sp>
    </p:spTree>
    <p:extLst>
      <p:ext uri="{BB962C8B-B14F-4D97-AF65-F5344CB8AC3E}">
        <p14:creationId xmlns:p14="http://schemas.microsoft.com/office/powerpoint/2010/main" val="10172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103" y="1251672"/>
            <a:ext cx="2846691" cy="210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25" descr="IMG_06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3064" y="909483"/>
            <a:ext cx="3260379" cy="24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160" y="3856512"/>
            <a:ext cx="3296578" cy="2545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65770" y="3891239"/>
            <a:ext cx="3820783" cy="2537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0130" y="4535103"/>
            <a:ext cx="2806248" cy="1866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49764" y="1617860"/>
            <a:ext cx="2619048" cy="1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004" y="1021278"/>
            <a:ext cx="12096996" cy="596141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директора ГКЦ Теодоры Янници в Международной научно-практической конференции «Исмаил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Гаспринский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 современный культурный диалог», основанной Академией труда и социальных отношений при содействии Фонда «Русский мир». (8-11 июня 2014 г.)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директора ГКЦ Теодоры Янници  на заседании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Мессинийской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Амфиктионии на тему продвижения кандидатуры города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Каламаты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присвоение статуса «Культурной Столицы Европы в 2021г.» (26 июля 2014г. )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директора ГКЦ Теодоры Янници в качестве члена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Месиннийской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Европейской Ассоциации в заседании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Мессинийской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Амфиктионии (Союз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Мессинийцев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Зарубежья) (25 июля 2015г.)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«Россия и Греция: перспективы гуманитарного сотрудничества», организованный Постоянным Представительством Республики Крым при Президенте РФ  и АКДС «ФИЛИА» - Обществом Дружбы Россия-Греция-Кипр( 27 марта 2015г.)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V Международного культурного форума «Креативный регион – сильная страна» (11-12 сентября 2015г. )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директора ГКЦ Теодоры Янници в специально посвященном 90-летию Григория Львовича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Арша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круглом столе, прошедшем в Институте Славяноведения Российской Академии Наук – РАН (8 декабря 2015г.)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на тему: «Евразийский совет мира: межнациональное сотрудничество и межрелигиозный диалог во имя устойчивого развития»(9 апреля 2016 г.)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директора ГКЦ –Теодоры Янници во Втором Международном Экономическом Форуме в Ялте.(14 апреля 2016г.)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«Пасха Славянского мира. В поисках единства» (4 мая 2016г.)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910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3б/  Научные конференции и круглые столы, участником /или приглашённым которых выступил греческий культурный центр:</a:t>
            </a:r>
          </a:p>
        </p:txBody>
      </p:sp>
    </p:spTree>
    <p:extLst>
      <p:ext uri="{BB962C8B-B14F-4D97-AF65-F5344CB8AC3E}">
        <p14:creationId xmlns:p14="http://schemas.microsoft.com/office/powerpoint/2010/main" val="39404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287" y="179918"/>
            <a:ext cx="2857143" cy="1914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3840" y="189443"/>
            <a:ext cx="2899092" cy="2204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287" y="2442308"/>
            <a:ext cx="2832386" cy="1888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43060" y="456557"/>
            <a:ext cx="2862985" cy="1904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840" y="2593632"/>
            <a:ext cx="9253258" cy="19692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24231" y="2895682"/>
            <a:ext cx="2587307" cy="1434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2993" y="4678669"/>
            <a:ext cx="2918680" cy="1949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74840" y="4762435"/>
            <a:ext cx="3317093" cy="18658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43060" y="4650162"/>
            <a:ext cx="2949651" cy="197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3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83F871-B71B-4A0E-B973-306B57121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52" y="1205230"/>
            <a:ext cx="5325348" cy="399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869F079-518A-4990-99C4-5C39339AE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26" y="422910"/>
            <a:ext cx="3541099" cy="267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20190610_112234">
            <a:extLst>
              <a:ext uri="{FF2B5EF4-FFF2-40B4-BE49-F238E27FC236}">
                <a16:creationId xmlns:a16="http://schemas.microsoft.com/office/drawing/2014/main" id="{C7A33244-9E0D-4BE6-9661-58AB1336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88" y="3288030"/>
            <a:ext cx="371837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98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Объект 4">
            <a:extLst>
              <a:ext uri="{FF2B5EF4-FFF2-40B4-BE49-F238E27FC236}">
                <a16:creationId xmlns:a16="http://schemas.microsoft.com/office/drawing/2014/main" id="{391ADE15-1FAE-BBF9-DABC-6CAE82883F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32" y="548680"/>
            <a:ext cx="6923112" cy="519233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2FF343BF-53ED-416B-9999-7535E5FA7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27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lage2______">
            <a:extLst>
              <a:ext uri="{FF2B5EF4-FFF2-40B4-BE49-F238E27FC236}">
                <a16:creationId xmlns:a16="http://schemas.microsoft.com/office/drawing/2014/main" id="{0AAAC325-74B6-40F4-8041-C0066CE9C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442829"/>
            <a:ext cx="8208010" cy="616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6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0021" y="130629"/>
            <a:ext cx="12191999" cy="1400530"/>
          </a:xfrm>
        </p:spPr>
        <p:txBody>
          <a:bodyPr/>
          <a:lstStyle/>
          <a:p>
            <a:pPr algn="ctr"/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ПРИУРОЧЕННЫХ ПАМЯТНЫМ ДАТАМ ГРЕЧЕСКОЙ ИСТОРИИ, </a:t>
            </a:r>
            <a:b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НАЦИОНАЛЬНЫМ ПРАЗДНИКАМ и т.п. </a:t>
            </a:r>
            <a:endParaRPr lang="ru-RU"/>
          </a:p>
        </p:txBody>
      </p:sp>
      <p:pic>
        <p:nvPicPr>
          <p:cNvPr id="7170" name="Picture 2" descr="http://www.hecucenter.ru/rus/vnt/Belorus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658" y="1987941"/>
            <a:ext cx="3072642" cy="202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2477" y="4547952"/>
            <a:ext cx="3094696" cy="2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724" y="1987941"/>
            <a:ext cx="3031694" cy="20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658" y="4547952"/>
            <a:ext cx="3072642" cy="231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6________________________________________________________________________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645" y="1990761"/>
            <a:ext cx="3171734" cy="214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ttp://www.hecucenter.ru/up/AAZ_6772.jpg"/>
          <p:cNvPicPr>
            <a:picLocks noChangeAspect="1" noChangeArrowheads="1"/>
          </p:cNvPicPr>
          <p:nvPr/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7450" y="4664740"/>
            <a:ext cx="3536877" cy="193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30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008"/>
            <a:ext cx="10587969" cy="1378235"/>
          </a:xfrm>
        </p:spPr>
        <p:txBody>
          <a:bodyPr/>
          <a:lstStyle/>
          <a:p>
            <a:pPr algn="ctr"/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КОНЦЕРТЫ, ВЫСТАВКИ, ФЕСТИВАЛИ, НАУЧНЫЕ КОНФЕРЕНЦИИ, КРУГЛЫЕ СТОЛЫ, КОНКУРСЫ</a:t>
            </a:r>
            <a:b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/>
          </a:p>
        </p:txBody>
      </p:sp>
      <p:pic>
        <p:nvPicPr>
          <p:cNvPr id="8194" name="Picture 2" descr="IMG_36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79" y="1999818"/>
            <a:ext cx="2845315" cy="212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SC_02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46" y="1999818"/>
            <a:ext cx="3197156" cy="212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IMG_35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8054" y="1999818"/>
            <a:ext cx="2830018" cy="212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Untitled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94" y="4462731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P61624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378" y="4462731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P102019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413" y="4462731"/>
            <a:ext cx="27813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8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G_08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415" y="657906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P102021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887" y="657906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mailservice?url=http%3A%2F%2Fww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7096" y="650794"/>
            <a:ext cx="3135086" cy="207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DSC_1985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415" y="3496108"/>
            <a:ext cx="3086100" cy="204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DSC_1988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886" y="3496107"/>
            <a:ext cx="3094697" cy="205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DSC_2080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7953" y="3496106"/>
            <a:ext cx="3095187" cy="204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81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_2219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3651" y="3604914"/>
            <a:ext cx="4412857" cy="292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DSC_2348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383" y="467899"/>
            <a:ext cx="4377232" cy="289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DSC_2196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420" y="1707432"/>
            <a:ext cx="2394052" cy="362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3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_01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042" y="311294"/>
            <a:ext cx="4460358" cy="29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SC_01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042" y="3569211"/>
            <a:ext cx="4460358" cy="295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IMG7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059" y="311294"/>
            <a:ext cx="2619684" cy="196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DSC_0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4320" y="4555055"/>
            <a:ext cx="2469758" cy="163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IMG72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8108" y="2503393"/>
            <a:ext cx="2572183" cy="194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3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051" y="135055"/>
            <a:ext cx="4551716" cy="30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mailservice?url=http%3A%2F%2Fww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887" y="135055"/>
            <a:ext cx="4560399" cy="301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mailservice?url=http%3A%2F%2Fww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051" y="3317978"/>
            <a:ext cx="4551716" cy="301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ailservice?url=http%3A%2F%2Fww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6800" y="3317978"/>
            <a:ext cx="4543486" cy="301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41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538" y="452718"/>
            <a:ext cx="8673296" cy="556685"/>
          </a:xfrm>
        </p:spPr>
        <p:txBody>
          <a:bodyPr/>
          <a:lstStyle/>
          <a:p>
            <a:pPr algn="ctr"/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ПРОЕКТЫ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380" y="1531160"/>
            <a:ext cx="12037620" cy="532684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Да, то, о чем мы мечтали несколько лет, совсем недавно воплотилось в жизни. Совместный проект Греческого культурного центра и московского Театра «Луны» - постановка спектакля АНТИГОНА в постановке известного российского драматурга и режиссера Александра </a:t>
            </a:r>
            <a:r>
              <a:rPr lang="ru-RU" sz="2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Смольякова</a:t>
            </a:r>
            <a:r>
              <a:rPr lang="ru-RU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Греческая трагедия АНТИГОНА Софокла – одно из самых красивых и мощных литературных произведений мирового культурного наследия, символ твердости духа, последовательности чувству долга, верности идеалам гуманизма, всеобъемлющей любви и  доброты, настоящей добродетели. Премьера спектакля состоялась 21,  22 и 23 февраля 2014 года.  </a:t>
            </a:r>
          </a:p>
          <a:p>
            <a:pPr algn="just"/>
            <a:r>
              <a:rPr lang="ru-RU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роли исполняют греческие актеры – заслуженный артист России, актер театра и кино Эвклид </a:t>
            </a:r>
            <a:r>
              <a:rPr lang="ru-RU" sz="2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Кюрдзидис</a:t>
            </a:r>
            <a:r>
              <a:rPr lang="ru-RU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Креонт</a:t>
            </a:r>
            <a:r>
              <a:rPr lang="ru-RU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Теодора </a:t>
            </a:r>
            <a:r>
              <a:rPr lang="ru-RU" sz="2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r>
              <a:rPr lang="ru-RU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(Антигона). Музыка написанная греческим композитором Никосом </a:t>
            </a:r>
            <a:r>
              <a:rPr lang="ru-RU" sz="2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Ксантулисом</a:t>
            </a:r>
            <a:r>
              <a:rPr lang="ru-RU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Спектакль открывал Фестиваль «2014-год культуры», прошедший в апреле этого года в городе Ульяновск и организованный Администрацией Ульяновской области и Представительством ЕС в Москве.  В прошедшей в мае 2014г. в </a:t>
            </a:r>
            <a:r>
              <a:rPr lang="ru-RU" sz="2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Светлановском</a:t>
            </a:r>
            <a:r>
              <a:rPr lang="ru-RU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зале Московского международного дома музыки церемонии закрытия XI Фестиваля-Конкурса Национальных Театров «МОСКВА-ГОРОД МИРА», участники спектакля были награждены дипломами лауреата, а именно: Московский «Театр Луны» за постановку спектакля, художник Константин Розанов за сценическое оформление спектакля, и актриса Теодора </a:t>
            </a:r>
            <a:r>
              <a:rPr lang="ru-RU" sz="2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r>
              <a:rPr lang="ru-RU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создание образа АНТИГОНЫ в спектакле по трагедии Софокла «АНТИГОНА».</a:t>
            </a:r>
          </a:p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66279" y="1161828"/>
            <a:ext cx="5020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Постановка трагедии Софокла АНТИГОНА</a:t>
            </a:r>
          </a:p>
        </p:txBody>
      </p:sp>
    </p:spTree>
    <p:extLst>
      <p:ext uri="{BB962C8B-B14F-4D97-AF65-F5344CB8AC3E}">
        <p14:creationId xmlns:p14="http://schemas.microsoft.com/office/powerpoint/2010/main" val="7453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7" descr="C:\Users\hp\Desktop\Pictures SUMMER 2014\Облегченные__АНТИГОНА\P10207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1677" y="815714"/>
            <a:ext cx="3523394" cy="198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Αντιγόνη 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5548" y="816424"/>
            <a:ext cx="3379704" cy="192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2509" y="2956956"/>
            <a:ext cx="114478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2014 года Теодора </a:t>
            </a:r>
            <a:r>
              <a:rPr lang="ru-RU" sz="2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была удостоена театрального приза Московского «Театра Луны» РОМАШКА за лучшую женскую роль прошедшего театрального сезона – роль АНТИГОНЫ. Приз присуждается по результату зрительских симпатий. </a:t>
            </a:r>
          </a:p>
          <a:p>
            <a:pPr algn="just"/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 с большим успехом гастролировал летом 2014 года в Греции, а в июне 2015 года участвовал на 17-ом Международном Фестивале античного театра «</a:t>
            </a:r>
            <a:r>
              <a:rPr lang="ru-RU" sz="2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Боспорские</a:t>
            </a:r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Агоны</a:t>
            </a:r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Керчи (Крым). Исполнитель главной роли, наш протагонист, заслуженный артист России Эвклид </a:t>
            </a:r>
            <a:r>
              <a:rPr lang="ru-RU" sz="2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Кюрдзидис</a:t>
            </a:r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был удостоен Приза за главную мужскую роль, за исполнение роли «</a:t>
            </a:r>
            <a:r>
              <a:rPr lang="ru-RU" sz="2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Креонта</a:t>
            </a:r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царя фиванского».</a:t>
            </a:r>
          </a:p>
          <a:p>
            <a:pPr algn="just"/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марте 2015 года директор Греческого культурного центра Теодора </a:t>
            </a:r>
            <a:r>
              <a:rPr lang="ru-RU" sz="2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была награждена греческим фондом «ЭКСАЛИПТРОН» за вклад в распространение греческой культуры. </a:t>
            </a:r>
          </a:p>
        </p:txBody>
      </p:sp>
    </p:spTree>
    <p:extLst>
      <p:ext uri="{BB962C8B-B14F-4D97-AF65-F5344CB8AC3E}">
        <p14:creationId xmlns:p14="http://schemas.microsoft.com/office/powerpoint/2010/main" val="401574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KK_43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038" y="1465427"/>
            <a:ext cx="4662239" cy="313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KKK_44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812" y="1465427"/>
            <a:ext cx="4663144" cy="313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8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Объект 4">
            <a:extLst>
              <a:ext uri="{FF2B5EF4-FFF2-40B4-BE49-F238E27FC236}">
                <a16:creationId xmlns:a16="http://schemas.microsoft.com/office/drawing/2014/main" id="{B8B64075-5933-9B2F-1C76-CA98C1A63E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9617" y="476672"/>
            <a:ext cx="7207235" cy="5405090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ABECD0DA-4597-458F-A1EC-2EC8DE157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43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09183"/>
          </a:xfrm>
        </p:spPr>
        <p:txBody>
          <a:bodyPr/>
          <a:lstStyle/>
          <a:p>
            <a:pPr lvl="0" algn="ctr" defTabSz="914400">
              <a:spcBef>
                <a:spcPts val="0"/>
              </a:spcBef>
            </a:pPr>
            <a:r>
              <a:rPr lang="ru-RU" sz="1800" b="1" i="1" u="sng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Постановка трагедии Еврипида «ТРОЯНКИ». 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10" y="961902"/>
            <a:ext cx="11234056" cy="5896098"/>
          </a:xfrm>
        </p:spPr>
        <p:txBody>
          <a:bodyPr>
            <a:normAutofit/>
          </a:bodyPr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один проект, о котором давно мечтали и так долго и трепетно к нему шли, воплощается в жизни. 15 и 17 марта 2017г. на сцене «Государственного академического музыкального театра  Республики Крым» состоялись премьерные спектакли сильнейшей, непревзойдённой по своей мощи антивоенной пьесы всех эпох, пьесы Еврипида «ТРОЯНКИ». 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Прикладывая на протяжении последних двух (2) лет интенсивные и последовательные усилия в целях реализации проекта классической постановки трагедии Еврипида «ТРОЯНКИ», мы не можем не радоваться и не гордиться тем, что пьеса с наимощнейшим антивоенным посылом ставится, с привлечением греческой команды, на Таврической земле, заселявшей нашими предками еще в 7 веке до н.э. Это восстановление исторической истины и справедливости.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Искренне убеждены, что нам сильно повезло. Проект пользуется официальной поддержкой Правительства Крыма, а к нему удалось привлечь со своей командой ведущего греческого режиссера, настоящего мэтра жанра,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Ангелоса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Сидератоса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приверженца классической трактовки, что так не хватает сегодня, что столь актуально и продиктовано в наше время необходимостью сохранения исторической преемственности, аутентичности, традиции, правды. Музыка – Никос </a:t>
            </a:r>
            <a:r>
              <a:rPr lang="ru-RU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Ксантулис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9" descr="D:\ГКЦ-NEW AND FINAL\Events\ТРОЯНКИ\фото Троянки\c_c6ff78c4cf98b693f9eeadeae0387e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81" y="729158"/>
            <a:ext cx="5446012" cy="544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560" y="632614"/>
            <a:ext cx="5853731" cy="5639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качестве зрителя на премьере 17 марта 2017г. и наш добрый друг, вице-премьер Крыма, председатель Ассоциация культурного и делового сотрудничества и дружбы с народами Греции и Кипра «</a:t>
            </a:r>
            <a:r>
              <a:rPr lang="ru-RU" sz="240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Филия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Георгий Львович </a:t>
            </a:r>
            <a:r>
              <a:rPr lang="ru-RU" sz="2400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Мурадов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не скрывающий свое потрясение от режиссерского подхода, от параллелей с современным миром, с сегодняшним днем, от перевоплощения исполнителей, от эмоциональной мощи, переполнившей его, как и весь зрительский зал, среди которых множество и наших соотечественников, представителей греческой диаспоры со всех регионов Таврического полуострова. 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845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_4d73afffa1e0adc8e14f02a1cb2e07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088" y="634154"/>
            <a:ext cx="5659767" cy="565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8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A77EA8-EBF5-CE47-BA73-B51F034234E5}"/>
              </a:ext>
            </a:extLst>
          </p:cNvPr>
          <p:cNvSpPr/>
          <p:nvPr/>
        </p:nvSpPr>
        <p:spPr>
          <a:xfrm>
            <a:off x="100208" y="213072"/>
            <a:ext cx="1174941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b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3/ Постановка трагедии Еврипида «ИППОЛИТ»</a:t>
            </a:r>
            <a:r>
              <a:rPr lang="ru-RU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600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                                                                                                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ЕЩЕ ОДНА НОВАЯ ПРЕМЬЕРА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 МОСКВЫ И ТАВРИДЫ -  г. СИМФЕРОПОЛЯ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теперь и в сердце Сибири, в городах ТАРА и ОМСК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«ИППОЛИТ»</a:t>
            </a:r>
            <a:r>
              <a:rPr lang="ru-RU" sz="2000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000" b="1" i="1" u="sng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Еврипида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большим успехом, в переполненных зрителями залах «Омского государственного Северного драматического театра имени </a:t>
            </a:r>
            <a:r>
              <a:rPr lang="ru-RU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М.А.Ульянова</a:t>
            </a:r>
            <a:r>
              <a:rPr lang="ru-RU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и Дома Культуры «Рубин» прошли 18 и 20 июня 2017г. соответственно премьерные показы нашей новой театральной постановки античной драмы, трагедии Еврипида «Ипполит», которая вошла в репертуар Омского государственного Северного драматического театра имени </a:t>
            </a:r>
            <a:r>
              <a:rPr lang="ru-RU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М.А.Ульянова</a:t>
            </a:r>
            <a:r>
              <a:rPr lang="ru-RU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u="sng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Режиссер-постановщик:</a:t>
            </a:r>
            <a:r>
              <a:rPr lang="ru-RU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Константин </a:t>
            </a:r>
            <a:r>
              <a:rPr lang="ru-RU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Рехтин</a:t>
            </a:r>
            <a:r>
              <a:rPr lang="ru-RU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заслуженный деятель искусств Омской области, член Совета по культуре и искусству при Президенте РФ.</a:t>
            </a:r>
            <a:endParaRPr lang="ru-RU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 descr="Афиша Ипполит 18 июня ">
            <a:extLst>
              <a:ext uri="{FF2B5EF4-FFF2-40B4-BE49-F238E27FC236}">
                <a16:creationId xmlns:a16="http://schemas.microsoft.com/office/drawing/2014/main" id="{ECF89C7C-F598-0D42-94A1-285D2A41E6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17" y="4270036"/>
            <a:ext cx="1755775" cy="247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артинки по запросу ιππόλυτος ευριπίδη">
            <a:extLst>
              <a:ext uri="{FF2B5EF4-FFF2-40B4-BE49-F238E27FC236}">
                <a16:creationId xmlns:a16="http://schemas.microsoft.com/office/drawing/2014/main" id="{815D1E97-0656-4C49-9D19-C869501025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78" y="4391956"/>
            <a:ext cx="1767840" cy="223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ιππόλυτος ευριπίδη">
            <a:extLst>
              <a:ext uri="{FF2B5EF4-FFF2-40B4-BE49-F238E27FC236}">
                <a16:creationId xmlns:a16="http://schemas.microsoft.com/office/drawing/2014/main" id="{5DE7B90E-86C3-5A4B-A5B5-51B9E3F4E5B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61" y="4739618"/>
            <a:ext cx="2096770" cy="1536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0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">
            <a:extLst>
              <a:ext uri="{FF2B5EF4-FFF2-40B4-BE49-F238E27FC236}">
                <a16:creationId xmlns:a16="http://schemas.microsoft.com/office/drawing/2014/main" id="{7A133E69-4FD1-3641-952F-3CE96C119E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38" y="390569"/>
            <a:ext cx="4165135" cy="24758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BBD419-5E60-7947-A3B7-99D5F8DDAE0D}"/>
              </a:ext>
            </a:extLst>
          </p:cNvPr>
          <p:cNvSpPr txBox="1"/>
          <p:nvPr/>
        </p:nvSpPr>
        <p:spPr>
          <a:xfrm>
            <a:off x="9219156" y="3757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4" name="Рисунок 3" descr="7">
            <a:extLst>
              <a:ext uri="{FF2B5EF4-FFF2-40B4-BE49-F238E27FC236}">
                <a16:creationId xmlns:a16="http://schemas.microsoft.com/office/drawing/2014/main" id="{11ACDA5E-3C77-6B49-B62D-B3E381C2F54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0570"/>
            <a:ext cx="4059514" cy="247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32">
            <a:extLst>
              <a:ext uri="{FF2B5EF4-FFF2-40B4-BE49-F238E27FC236}">
                <a16:creationId xmlns:a16="http://schemas.microsoft.com/office/drawing/2014/main" id="{E961FA1D-AED5-B643-B979-99F0EE8E3C5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03" y="3211057"/>
            <a:ext cx="4172470" cy="267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142">
            <a:extLst>
              <a:ext uri="{FF2B5EF4-FFF2-40B4-BE49-F238E27FC236}">
                <a16:creationId xmlns:a16="http://schemas.microsoft.com/office/drawing/2014/main" id="{76294C18-4616-FE4E-8AB3-4D8ECC7392F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27385"/>
            <a:ext cx="4059515" cy="2674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55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EBB8B2-814F-7440-B24D-2CCB98804852}"/>
              </a:ext>
            </a:extLst>
          </p:cNvPr>
          <p:cNvSpPr/>
          <p:nvPr/>
        </p:nvSpPr>
        <p:spPr>
          <a:xfrm>
            <a:off x="192065" y="141848"/>
            <a:ext cx="101043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4/ЛИРИЧЕСКАЯ АНТИГОНА по СОФОКЛУ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Успешно, трогательно, проникновенно прошел 5 марта 2018г. в Афинах и 10 марта 2018г. в Аргосе (Пелопоннес) наш новый театральный проект, наша новая театральная постановка </a:t>
            </a:r>
            <a:r>
              <a:rPr lang="ru-RU">
                <a:solidFill>
                  <a:srgbClr val="82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ЛИРИЧЕСКАЯ АНТИГОНА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</a:t>
            </a:r>
            <a:r>
              <a:rPr lang="ru-RU" i="1" u="sng">
                <a:solidFill>
                  <a:srgbClr val="82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Софоклу</a:t>
            </a:r>
            <a:r>
              <a:rPr lang="ru-RU" i="1">
                <a:solidFill>
                  <a:srgbClr val="82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i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сопровождении аутентичной древнегреческой музыки, в исполнении воссозданной античной лиры, хора и видеоинсталляции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Роли исполняли:</a:t>
            </a:r>
            <a:r>
              <a:rPr lang="el-GR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u="sng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Теодора </a:t>
            </a:r>
            <a:r>
              <a:rPr lang="ru-RU" u="sng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u="sng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Никос </a:t>
            </a:r>
            <a:r>
              <a:rPr lang="ru-RU" u="sng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Ксантулис</a:t>
            </a:r>
            <a:r>
              <a:rPr lang="ru-RU" u="sng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Талья-Мари </a:t>
            </a:r>
            <a:r>
              <a:rPr lang="ru-RU" u="sng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Пападопулу</a:t>
            </a:r>
            <a:r>
              <a:rPr lang="ru-RU" u="sng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Николас </a:t>
            </a:r>
            <a:r>
              <a:rPr lang="ru-RU" u="sng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Тараторис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Перевод с древнегреческого –</a:t>
            </a:r>
            <a:r>
              <a:rPr lang="el-GR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u="sng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Андреас Х. </a:t>
            </a:r>
            <a:r>
              <a:rPr lang="ru-RU" u="sng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Зулас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61FBAE0-FD86-F34F-A118-4509DE9DFA9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360642" y="3947551"/>
            <a:ext cx="181099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2E4C4F9A-22C6-9746-ADAD-A482C0B8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42" y="2603683"/>
            <a:ext cx="5470716" cy="411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9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9703BF-3C88-DE45-957C-E32FE689D801}"/>
              </a:ext>
            </a:extLst>
          </p:cNvPr>
          <p:cNvSpPr/>
          <p:nvPr/>
        </p:nvSpPr>
        <p:spPr>
          <a:xfrm>
            <a:off x="0" y="221696"/>
            <a:ext cx="10146082" cy="826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5/ Постановка трагедии «ЦАРЬ ЭДИР» Софокла в </a:t>
            </a:r>
            <a:r>
              <a:rPr lang="ru-RU" b="1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серцевине</a:t>
            </a:r>
            <a:r>
              <a:rPr lang="ru-RU" b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Сибири, в древнейшем городе Тара Омской области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345"/>
              </a:lnSpc>
              <a:spcAft>
                <a:spcPts val="0"/>
              </a:spcAft>
            </a:pPr>
            <a:r>
              <a:rPr lang="ru-RU" sz="1600" i="1">
                <a:solidFill>
                  <a:srgbClr val="333399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9A0008-C948-D249-A68D-FC76C2577AD8}"/>
              </a:ext>
            </a:extLst>
          </p:cNvPr>
          <p:cNvSpPr/>
          <p:nvPr/>
        </p:nvSpPr>
        <p:spPr>
          <a:xfrm>
            <a:off x="0" y="1404124"/>
            <a:ext cx="12192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ЕЩЕ ОДИН МОМЕНТ в ИСТОРИИ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ВПЕРВЫЕ в самом древнем городе СИБИРИ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ЕЩЕ ОДНА НОВАЯ ПРЕМЬЕРА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снова в сердце Сибири, в городе ТАРА ОМСКОЙ ОБЛАСТИ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«ЦАРЬ ЭДИП»</a:t>
            </a:r>
            <a:r>
              <a:rPr lang="ru-RU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b="1" i="1" u="sng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Софокла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сцене БУК «Омский государственный Северный драматический театр имени </a:t>
            </a:r>
            <a:r>
              <a:rPr lang="ru-RU" b="1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М.А.Ульянова</a:t>
            </a:r>
            <a:r>
              <a:rPr lang="ru-RU" b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Режиссер-постановщик:</a:t>
            </a:r>
            <a:r>
              <a:rPr lang="ru-RU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u="sng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Константин </a:t>
            </a:r>
            <a:r>
              <a:rPr lang="ru-RU" b="1" u="sng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Рехтин</a:t>
            </a:r>
            <a:r>
              <a:rPr lang="ru-RU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заслуженный деятель искусств Омской области, член Совета по культуре и искусству при Президенте РФ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Музыка:</a:t>
            </a:r>
            <a:r>
              <a:rPr lang="ru-RU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u="sng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Никос </a:t>
            </a:r>
            <a:r>
              <a:rPr lang="ru-RU" b="1" u="sng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Ксантулис</a:t>
            </a:r>
            <a:r>
              <a:rPr lang="ru-RU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поддержке 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Министерства Туризма Греческой Республики, Греческой Организации по Туризму, в рамках Перекрестного Года по Туризму России и Греции  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большим успехом прошел в </a:t>
            </a:r>
            <a:r>
              <a:rPr lang="ru-RU" b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субботу 14 июля 2018 г., на сцене Омского государственного Северного драматического театра имени </a:t>
            </a:r>
            <a:r>
              <a:rPr lang="ru-RU" b="1" err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М.А.Ульянова</a:t>
            </a:r>
            <a:r>
              <a:rPr lang="ru-RU" b="1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премьерный показ нашего нового театрального проекта – постановки ЦАРЯ ЭДИПА Софокла.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2BCC0E-239B-E945-AB1B-0BF22F2F901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3" y="159416"/>
            <a:ext cx="4340225" cy="306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9165">
            <a:extLst>
              <a:ext uri="{FF2B5EF4-FFF2-40B4-BE49-F238E27FC236}">
                <a16:creationId xmlns:a16="http://schemas.microsoft.com/office/drawing/2014/main" id="{70B869CB-2EEE-8B43-A22A-11AA1236AD0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58" y="159416"/>
            <a:ext cx="4340224" cy="306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3372">
            <a:extLst>
              <a:ext uri="{FF2B5EF4-FFF2-40B4-BE49-F238E27FC236}">
                <a16:creationId xmlns:a16="http://schemas.microsoft.com/office/drawing/2014/main" id="{7CB9BE90-3187-7C48-AE13-D8D08CE0526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372" y="159416"/>
            <a:ext cx="2404653" cy="306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3370">
            <a:extLst>
              <a:ext uri="{FF2B5EF4-FFF2-40B4-BE49-F238E27FC236}">
                <a16:creationId xmlns:a16="http://schemas.microsoft.com/office/drawing/2014/main" id="{6C6EBB00-3502-3141-82EC-81D63DF1B5E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3" y="3633726"/>
            <a:ext cx="4340225" cy="306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8780">
            <a:extLst>
              <a:ext uri="{FF2B5EF4-FFF2-40B4-BE49-F238E27FC236}">
                <a16:creationId xmlns:a16="http://schemas.microsoft.com/office/drawing/2014/main" id="{24672887-2611-9C4F-B142-921BD2F3468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79" y="3633726"/>
            <a:ext cx="4297903" cy="306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37207818_291050808306142_1023188482673082368_n">
            <a:extLst>
              <a:ext uri="{FF2B5EF4-FFF2-40B4-BE49-F238E27FC236}">
                <a16:creationId xmlns:a16="http://schemas.microsoft.com/office/drawing/2014/main" id="{9F7164AF-FB06-4846-9589-6852DAB54AD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372" y="3650055"/>
            <a:ext cx="2404653" cy="3060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3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7D88B9-18B8-4A43-83E4-5219FB6D9BCF}"/>
              </a:ext>
            </a:extLst>
          </p:cNvPr>
          <p:cNvSpPr/>
          <p:nvPr/>
        </p:nvSpPr>
        <p:spPr>
          <a:xfrm>
            <a:off x="558647" y="37009"/>
            <a:ext cx="1026795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5/ Постановка трагедии «ЦАРЬ ЭДИП» в Приморье, на Дальнем Востоке</a:t>
            </a:r>
            <a:endParaRPr lang="ru-R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ДА, МЫ ЭТО СОВЕРШИЛИ</a:t>
            </a:r>
            <a:endParaRPr lang="ru-R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ЕЩЕ ОДИН МОМЕНТ в ИСТОРИИ – 2019 ГОД ТЕАТРА</a:t>
            </a:r>
            <a:endParaRPr lang="ru-R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ВПЕРВЫЕ В ПРИМОРСКОМ КРАЕ</a:t>
            </a:r>
            <a:endParaRPr lang="ru-R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30-31 МАЯ 2019г.</a:t>
            </a:r>
            <a:endParaRPr lang="ru-R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сцене Приморского академического театра имени М. Горького </a:t>
            </a:r>
            <a:endParaRPr lang="ru-R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ТРИУМФАЛЬНО СОСТОЯЛАСЬ НОВАЯ ПРЕМЬЕРА </a:t>
            </a:r>
            <a:endParaRPr lang="ru-R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«ЦАРЬ ЭДИП»</a:t>
            </a:r>
            <a:r>
              <a:rPr lang="ru-RU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b="1" i="1" u="sng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Софокла</a:t>
            </a:r>
            <a:endParaRPr lang="ru-RU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414CDE-76B6-8A40-9A0F-82B87B20AA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8" y="2321004"/>
            <a:ext cx="3345746" cy="22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29AAC2-E69C-6949-8626-83C839DE922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308268" y="2697060"/>
            <a:ext cx="2215990" cy="146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03BE64-2237-2D43-B735-3CA58974E0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82" y="2325023"/>
            <a:ext cx="3029623" cy="22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C8472E-A6E8-7742-8618-446E6D9919E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8" y="4604997"/>
            <a:ext cx="3707892" cy="221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B4CEBC-990B-9746-BC8E-2EE51B663F3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31" y="4613037"/>
            <a:ext cx="3433982" cy="221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E7A100-E7A3-9941-B97D-A0E3F7A4F24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493" y="2321003"/>
            <a:ext cx="4563597" cy="4508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9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CE6C6C3-9932-449C-983A-75277BC94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454" y="461962"/>
            <a:ext cx="8232431" cy="618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0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Объект 4">
            <a:extLst>
              <a:ext uri="{FF2B5EF4-FFF2-40B4-BE49-F238E27FC236}">
                <a16:creationId xmlns:a16="http://schemas.microsoft.com/office/drawing/2014/main" id="{704B3F22-4CB0-D02F-66F0-2DC75E7B7A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4" y="548680"/>
            <a:ext cx="7137530" cy="535384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C8D2DEB1-EC90-43FC-93D9-F48769E0C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5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9C9E5AC-6874-4484-A956-A67F87F5A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91" y="297815"/>
            <a:ext cx="8422440" cy="626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0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EA1367A-2A05-4359-9B89-71C3BCE3C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6" y="145415"/>
            <a:ext cx="4775623" cy="358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FE1BA0CE-E130-4743-87B0-70C29734E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19" y="130982"/>
            <a:ext cx="4775624" cy="358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BB6E84F-A690-48CF-9C07-2F51DBDD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68" y="3643608"/>
            <a:ext cx="3434080" cy="321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D6FA5E6-70F1-4FDC-8DCE-B29AB1DD1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48" y="3778191"/>
            <a:ext cx="3997869" cy="299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7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B82467-6891-B14B-B7BB-8066B2359D3E}"/>
              </a:ext>
            </a:extLst>
          </p:cNvPr>
          <p:cNvSpPr/>
          <p:nvPr/>
        </p:nvSpPr>
        <p:spPr>
          <a:xfrm>
            <a:off x="501041" y="1102292"/>
            <a:ext cx="11010378" cy="5002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Да, то, о чем давно мечтали и долго к этому шли, совершилось !!! </a:t>
            </a:r>
            <a:endParaRPr lang="ru-RU" sz="16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Впервые в Приморском Крае, 30-31 мая 2019 года – триумфально прошли два премьерных показа на сцене Приморского академического театра имени М. Горького непревзойдённой по своей форме, мощи и содержанию пьесы </a:t>
            </a:r>
            <a:r>
              <a:rPr lang="ru-RU" b="1" i="1" u="sng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Софокла </a:t>
            </a: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ЦАРЬ ЭДИП»</a:t>
            </a: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Два дня переполненного зала, два дня благодарных восторженных зрителей, теплых отзывов, добрых, творческих эмоций. </a:t>
            </a:r>
            <a:endParaRPr lang="ru-RU" sz="16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ts val="1385"/>
              </a:lnSpc>
              <a:spcBef>
                <a:spcPts val="15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Режиссер-постановщик - </a:t>
            </a:r>
            <a:r>
              <a:rPr lang="ru-RU" b="1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Ангелос</a:t>
            </a: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Сидератос</a:t>
            </a: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(Греция), обладатель ГРАНД ПРИ  XV МЕЖДУНАРОДНОГО ФЕСТИВАЛЯ НАЦИОНАЛЬНЫХ ТЕАТРОВ «МОСКВА – ГОРОД МИРА», июнь 2018г.</a:t>
            </a:r>
            <a:endParaRPr lang="ru-RU" sz="16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385"/>
              </a:lnSpc>
              <a:spcBef>
                <a:spcPts val="15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Художник-постановщик - Владимир Колтунов (г. Москва)</a:t>
            </a:r>
            <a:endParaRPr lang="ru-RU" sz="16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385"/>
              </a:lnSpc>
              <a:spcBef>
                <a:spcPts val="15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Композитор - Никос </a:t>
            </a:r>
            <a:r>
              <a:rPr lang="ru-RU" b="1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Ксантулис</a:t>
            </a: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(Греция) </a:t>
            </a:r>
            <a:endParaRPr lang="ru-RU" sz="16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385"/>
              </a:lnSpc>
              <a:spcBef>
                <a:spcPts val="15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Музыкальный руководитель - Тамара </a:t>
            </a:r>
            <a:r>
              <a:rPr lang="ru-RU" b="1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Данцигер-Дельсаль</a:t>
            </a: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(г. Москва)</a:t>
            </a:r>
            <a:endParaRPr lang="ru-RU" sz="16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385"/>
              </a:lnSpc>
              <a:spcBef>
                <a:spcPts val="15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 по свету - Руслан Майоров (г. Москва)</a:t>
            </a:r>
            <a:endParaRPr lang="ru-RU" sz="16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385"/>
              </a:lnSpc>
              <a:spcBef>
                <a:spcPts val="1500"/>
              </a:spcBef>
              <a:buFont typeface="Symbol" pitchFamily="2" charset="2"/>
              <a:buChar char=""/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Балетмейстер - Надежда Дроздова</a:t>
            </a:r>
            <a:endParaRPr lang="ru-RU" sz="16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Художественный руководитель Театра – народный артист России Ефим </a:t>
            </a:r>
            <a:r>
              <a:rPr lang="ru-RU" b="1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Звеняцкий</a:t>
            </a:r>
            <a:r>
              <a:rPr lang="ru-RU" b="1"/>
              <a:t>  </a:t>
            </a:r>
          </a:p>
          <a:p>
            <a:pPr marL="342900" lvl="0" indent="-342900">
              <a:lnSpc>
                <a:spcPts val="1385"/>
              </a:lnSpc>
              <a:spcBef>
                <a:spcPts val="1500"/>
              </a:spcBef>
              <a:buFont typeface="Symbol" pitchFamily="2" charset="2"/>
              <a:buChar char=""/>
            </a:pPr>
            <a:endParaRPr lang="ru-RU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7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1667" y="101748"/>
            <a:ext cx="990808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-90170" algn="ctr"/>
            <a:r>
              <a:rPr lang="ru-RU" b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6/ Постановка трагедии «ПЕСНЬ АДЖИМУШКАЯ» в Керчи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indent="-90170"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/>
                <a:ea typeface="Times New Roman"/>
              </a:rPr>
              <a:t>ЕЩЕ ОДИН МОМЕНТ в ИСТОРИИ</a:t>
            </a:r>
            <a:endParaRPr lang="ru-RU" sz="1000">
              <a:latin typeface="Times New Roman"/>
              <a:ea typeface="Times New Roman"/>
            </a:endParaRPr>
          </a:p>
          <a:p>
            <a:pPr marL="270510" indent="-90170"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/>
                <a:ea typeface="Times New Roman"/>
              </a:rPr>
              <a:t>«ПЕСНЬ АДЖИМУШКАЯ»</a:t>
            </a:r>
            <a:endParaRPr lang="ru-RU" sz="1000">
              <a:latin typeface="Times New Roman"/>
              <a:ea typeface="Times New Roman"/>
            </a:endParaRPr>
          </a:p>
          <a:p>
            <a:pPr marL="270510" indent="-90170"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/>
                <a:ea typeface="Times New Roman"/>
              </a:rPr>
              <a:t> НОВАЯ ТЕАТРАЛЬНАЯ ПРЕМЬЕРА</a:t>
            </a:r>
            <a:endParaRPr lang="ru-RU" sz="1000">
              <a:latin typeface="Times New Roman"/>
              <a:ea typeface="Times New Roman"/>
            </a:endParaRPr>
          </a:p>
          <a:p>
            <a:pPr marL="270510" indent="-90170"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/>
                <a:ea typeface="Times New Roman"/>
              </a:rPr>
              <a:t>15 июня 2021г., 19:00</a:t>
            </a:r>
            <a:endParaRPr lang="ru-RU" sz="1000">
              <a:latin typeface="Times New Roman"/>
              <a:ea typeface="Times New Roman"/>
            </a:endParaRPr>
          </a:p>
          <a:p>
            <a:pPr marL="270510" indent="-90170" algn="ctr">
              <a:spcAft>
                <a:spcPts val="0"/>
              </a:spcAft>
            </a:pPr>
            <a:r>
              <a:rPr lang="en-US" sz="1600" b="1">
                <a:solidFill>
                  <a:srgbClr val="C00000"/>
                </a:solidFill>
                <a:latin typeface="Times New Roman"/>
                <a:ea typeface="Times New Roman"/>
              </a:rPr>
              <a:t>X</a:t>
            </a:r>
            <a:r>
              <a:rPr lang="ru-RU" sz="1600" b="1">
                <a:solidFill>
                  <a:srgbClr val="C00000"/>
                </a:solidFill>
                <a:latin typeface="Times New Roman"/>
                <a:ea typeface="Times New Roman"/>
              </a:rPr>
              <a:t>Х</a:t>
            </a:r>
            <a:r>
              <a:rPr lang="en-US" sz="1600" b="1">
                <a:solidFill>
                  <a:srgbClr val="C00000"/>
                </a:solidFill>
                <a:latin typeface="Times New Roman"/>
                <a:ea typeface="Times New Roman"/>
              </a:rPr>
              <a:t>III</a:t>
            </a:r>
            <a:r>
              <a:rPr lang="ru-RU" sz="1600" b="1">
                <a:solidFill>
                  <a:srgbClr val="C00000"/>
                </a:solidFill>
                <a:latin typeface="Times New Roman"/>
                <a:ea typeface="Times New Roman"/>
              </a:rPr>
              <a:t> Международный фестиваль античного искусства</a:t>
            </a:r>
            <a:endParaRPr lang="ru-RU" sz="1000">
              <a:latin typeface="Times New Roman"/>
              <a:ea typeface="Times New Roman"/>
            </a:endParaRPr>
          </a:p>
          <a:p>
            <a:pPr marL="270510" indent="-90170" algn="ctr">
              <a:spcAft>
                <a:spcPts val="0"/>
              </a:spcAft>
            </a:pPr>
            <a:r>
              <a:rPr lang="ru-RU" sz="1600" b="1">
                <a:solidFill>
                  <a:srgbClr val="C00000"/>
                </a:solidFill>
                <a:latin typeface="Times New Roman"/>
                <a:ea typeface="Times New Roman"/>
              </a:rPr>
              <a:t> «БОСПОРСКИЕ АГОНЫ» (Керчь, Пантикапей)</a:t>
            </a:r>
            <a:endParaRPr lang="ru-RU" sz="1000">
              <a:effectLst/>
              <a:latin typeface="Times New Roman"/>
              <a:ea typeface="Times New Roman"/>
            </a:endParaRPr>
          </a:p>
        </p:txBody>
      </p:sp>
      <p:pic>
        <p:nvPicPr>
          <p:cNvPr id="1030" name="Рисунок 1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8" y="2253903"/>
            <a:ext cx="2868459" cy="38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1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09" y="2264602"/>
            <a:ext cx="2837667" cy="377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26" y="2294869"/>
            <a:ext cx="2837667" cy="377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33" y="2264602"/>
            <a:ext cx="2837667" cy="377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-269875" y="3333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-269875" y="6210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-269875" y="9086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-269875" y="11963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4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Рисунок 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8" y="228600"/>
            <a:ext cx="21621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43" y="228600"/>
            <a:ext cx="21621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43" y="3105150"/>
            <a:ext cx="21621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1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92" y="228600"/>
            <a:ext cx="38385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8" y="3105150"/>
            <a:ext cx="21621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269875" y="9086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  <a:tab pos="6030913" algn="r"/>
              </a:tabLst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269875" y="14839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  <a:tab pos="6030913" algn="r"/>
              </a:tabLst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357" y="228600"/>
            <a:ext cx="2159635" cy="287972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357" y="3103562"/>
            <a:ext cx="2159635" cy="2879725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991" y="3103562"/>
            <a:ext cx="3838575" cy="28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269875" y="9086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  <a:tab pos="6030913" algn="r"/>
              </a:tabLst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269875" y="14839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  <a:tab pos="6030913" algn="r"/>
              </a:tabLst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35" y="457200"/>
            <a:ext cx="5506890" cy="5642975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859" y="457200"/>
            <a:ext cx="5322040" cy="56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269875" y="9086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  <a:tab pos="6030913" algn="r"/>
              </a:tabLst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269875" y="14839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  <a:tab pos="6030913" algn="r"/>
              </a:tabLst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20" y="1261110"/>
            <a:ext cx="3641755" cy="503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700" y="1494851"/>
            <a:ext cx="609536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7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269875" y="9086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  <a:tab pos="6030913" algn="r"/>
              </a:tabLst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269875" y="14839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  <a:tab pos="603091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  <a:tab pos="6030913" algn="r"/>
              </a:tabLst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144" y="1321496"/>
            <a:ext cx="10902385" cy="43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>
                <a:solidFill>
                  <a:srgbClr val="000099"/>
                </a:solidFill>
                <a:latin typeface="Times New Roman"/>
                <a:ea typeface="Times New Roman"/>
              </a:rPr>
              <a:t>Во вторник 15 июня 2021г. мы выполнили священный долг перед историей, перед сохранением исторической памяти, истины, перед нашедшими трагическую смерть тридцатью тысячами мирных жителей Керчи, укрывшими в </a:t>
            </a:r>
            <a:r>
              <a:rPr lang="ru-RU" err="1">
                <a:solidFill>
                  <a:srgbClr val="000099"/>
                </a:solidFill>
                <a:latin typeface="Times New Roman"/>
                <a:ea typeface="Times New Roman"/>
              </a:rPr>
              <a:t>Аджимушкайских</a:t>
            </a:r>
            <a:r>
              <a:rPr lang="ru-RU">
                <a:solidFill>
                  <a:srgbClr val="000099"/>
                </a:solidFill>
                <a:latin typeface="Times New Roman"/>
                <a:ea typeface="Times New Roman"/>
              </a:rPr>
              <a:t> каменоломнях и предпочитавшими в 1942 году не сдастся в плен нацистским оккупантам. Пьеса </a:t>
            </a:r>
            <a:r>
              <a:rPr lang="ru-RU" b="1">
                <a:solidFill>
                  <a:srgbClr val="C00000"/>
                </a:solidFill>
                <a:latin typeface="Times New Roman"/>
                <a:ea typeface="Times New Roman"/>
              </a:rPr>
              <a:t>«ПЕСНЬ АДЖИМУШКАЯ»,</a:t>
            </a:r>
            <a:r>
              <a:rPr lang="ru-RU" b="1">
                <a:solidFill>
                  <a:srgbClr val="000099"/>
                </a:solidFill>
                <a:latin typeface="Times New Roman"/>
                <a:ea typeface="Times New Roman"/>
              </a:rPr>
              <a:t> режиссер-постановщик Константин </a:t>
            </a:r>
            <a:r>
              <a:rPr lang="ru-RU" b="1" err="1">
                <a:solidFill>
                  <a:srgbClr val="000099"/>
                </a:solidFill>
                <a:latin typeface="Times New Roman"/>
                <a:ea typeface="Times New Roman"/>
              </a:rPr>
              <a:t>Рехтин</a:t>
            </a:r>
            <a:r>
              <a:rPr lang="ru-RU" b="1">
                <a:solidFill>
                  <a:srgbClr val="000099"/>
                </a:solidFill>
                <a:latin typeface="Times New Roman"/>
                <a:ea typeface="Times New Roman"/>
              </a:rPr>
              <a:t>, сценарий  Константин </a:t>
            </a:r>
            <a:r>
              <a:rPr lang="ru-RU" b="1" err="1">
                <a:solidFill>
                  <a:srgbClr val="000099"/>
                </a:solidFill>
                <a:latin typeface="Times New Roman"/>
                <a:ea typeface="Times New Roman"/>
              </a:rPr>
              <a:t>Рехтин</a:t>
            </a:r>
            <a:r>
              <a:rPr lang="ru-RU" b="1">
                <a:solidFill>
                  <a:srgbClr val="000099"/>
                </a:solidFill>
                <a:latin typeface="Times New Roman"/>
                <a:ea typeface="Times New Roman"/>
              </a:rPr>
              <a:t>, Елена Щетинина.</a:t>
            </a:r>
            <a:endParaRPr lang="ru-RU">
              <a:latin typeface="Times New Roman"/>
              <a:ea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</a:pPr>
            <a:endParaRPr lang="ru-RU" b="1">
              <a:solidFill>
                <a:srgbClr val="000099"/>
              </a:solidFill>
              <a:latin typeface="Times New Roman"/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</a:pPr>
            <a:r>
              <a:rPr lang="ru-RU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Авторы инсценировки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– Константин </a:t>
            </a:r>
            <a:r>
              <a:rPr lang="ru-RU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Рехтин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Елена Щетинина (г. Омск)</a:t>
            </a:r>
            <a:endParaRPr lang="ru-RU"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Режиссер-постановщик 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– Константин </a:t>
            </a:r>
            <a:r>
              <a:rPr lang="ru-RU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Рехтин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заслуженный деятель культуры Омской области</a:t>
            </a:r>
            <a:endParaRPr lang="ru-RU"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Художник – постановщик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– Владимир Сафронов, член Союза художников России</a:t>
            </a:r>
            <a:endParaRPr lang="ru-RU"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Композитор – 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Дмитрий </a:t>
            </a:r>
            <a:r>
              <a:rPr lang="ru-RU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Бедунов</a:t>
            </a:r>
            <a:endParaRPr lang="ru-RU"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Видеоряд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– Вячеслав </a:t>
            </a:r>
            <a:r>
              <a:rPr lang="ru-RU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Курткин</a:t>
            </a:r>
            <a:endParaRPr lang="ru-RU"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Хореография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– Ирина </a:t>
            </a:r>
            <a:r>
              <a:rPr lang="ru-RU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Горэ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(г. Омск)</a:t>
            </a:r>
            <a:endParaRPr lang="ru-RU"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Вокал 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– Ирина </a:t>
            </a:r>
            <a:r>
              <a:rPr lang="ru-RU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Криницына</a:t>
            </a:r>
            <a:endParaRPr lang="ru-RU">
              <a:latin typeface="Calibri"/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</a:pPr>
            <a:r>
              <a:rPr lang="ru-RU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Спектакль ведут – 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Ольга </a:t>
            </a:r>
            <a:r>
              <a:rPr lang="ru-RU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Крутакова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Екатерина </a:t>
            </a:r>
            <a:r>
              <a:rPr lang="ru-RU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Рехтина</a:t>
            </a:r>
            <a:r>
              <a:rPr lang="ru-RU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90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005" y="217687"/>
            <a:ext cx="635267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НОВЫЙ ИНТЕРНЕТ – СПЕКТАКЛЬ «МЕДЕЯ» !!!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случаю 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Всемирного Дня Греческого Языка – 9 ФЕВРАЛЯ, Греческий Культурный Центр – ГКЦ в Москве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и 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Ассоциация Греческих Литераторов – DEEL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представляют интернет спектакль – художественную читку</a:t>
            </a:r>
          </a:p>
          <a:p>
            <a:pPr algn="ctr"/>
            <a:endParaRPr 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ЯННИС ПАПАΤЕОДОРУ (Греция)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Медея в 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Элизионе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[Земля благословенных]</a:t>
            </a:r>
          </a:p>
          <a:p>
            <a:pPr algn="ctr"/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[Апология Медеи]</a:t>
            </a:r>
          </a:p>
          <a:p>
            <a:pPr algn="ctr"/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ДΕЙСТВУЮЩИЕ ЛИЦА и ИСПОЛНИТЕЛИ:</a:t>
            </a:r>
          </a:p>
          <a:p>
            <a:endParaRPr lang="ru-RU" sz="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Медея –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Теодора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Старица, кормилица Медеи –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Экатерини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Баталья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Эгейский Слуга –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Петрос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Калогеропулос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Эгей –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Петрос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Калогеропулос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Ахиллес –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Петрос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Калогеропулос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 –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Экатерини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Баталья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Инесса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Эфремиду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Светлана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Притула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Ева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Петропулу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-Ляну</a:t>
            </a:r>
          </a:p>
        </p:txBody>
      </p:sp>
      <p:pic>
        <p:nvPicPr>
          <p:cNvPr id="3" name="Рисунок 2" descr="http://www.hecucenter.ru/up/2025-03-03_19-34-0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553" y="360895"/>
            <a:ext cx="4081113" cy="193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hecucenter.ru/up/%20%D1%8D%D0%BA%D1%80%D0%B0%D0%BD%D0%B0%20(292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553" y="2585502"/>
            <a:ext cx="4393141" cy="384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19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397" y="452718"/>
            <a:ext cx="9231437" cy="651687"/>
          </a:xfrm>
        </p:spPr>
        <p:txBody>
          <a:bodyPr/>
          <a:lstStyle/>
          <a:p>
            <a:pPr algn="ctr"/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57115" y="1129588"/>
            <a:ext cx="8692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ГРЕЧЕСКИЙ РАЗГОВОРНЫЙ КЛУБ  «Общаться </a:t>
            </a:r>
            <a:r>
              <a:rPr lang="ru-RU" b="1" i="1" u="sng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по-гречески-только</a:t>
            </a:r>
            <a: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по-гречески» - «ΕΠΙΚΟΙΝΩΝΟΥΜΕ ΕΛΛΗΝΙΚΑ – ΜΟΝΟ ΕΛΛΗΝΙΚΑ»</a:t>
            </a:r>
            <a:br>
              <a:rPr lang="ru-RU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/>
          </a:p>
        </p:txBody>
      </p:sp>
      <p:pic>
        <p:nvPicPr>
          <p:cNvPr id="17410" name="Рисунок 4" descr="http://www.thetoc.gr/images/articles/0/article_17576/upl534e2f2634f5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" b="-43"/>
          <a:stretch>
            <a:fillRect/>
          </a:stretch>
        </p:blipFill>
        <p:spPr bwMode="auto">
          <a:xfrm>
            <a:off x="4055659" y="2000206"/>
            <a:ext cx="32956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P1080755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25" y="3895107"/>
            <a:ext cx="3401263" cy="25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10807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0504" y="3895108"/>
            <a:ext cx="3391004" cy="25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P10807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181" y="3895107"/>
            <a:ext cx="3396643" cy="25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1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Объект 4">
            <a:extLst>
              <a:ext uri="{FF2B5EF4-FFF2-40B4-BE49-F238E27FC236}">
                <a16:creationId xmlns:a16="http://schemas.microsoft.com/office/drawing/2014/main" id="{7E46FF14-5A5C-714E-A61B-9BE6E8B576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33" y="476673"/>
            <a:ext cx="7119289" cy="5339467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D4CF389B-9175-46C7-8151-A2F075A08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5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8079" y="714890"/>
            <a:ext cx="6586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 класс по греческому народному танцу</a:t>
            </a:r>
            <a:endParaRPr lang="ru-RU" sz="2400"/>
          </a:p>
        </p:txBody>
      </p:sp>
      <p:pic>
        <p:nvPicPr>
          <p:cNvPr id="18434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049" y="2493818"/>
            <a:ext cx="4296932" cy="291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7175" y="2493818"/>
            <a:ext cx="4531196" cy="291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0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6698" y="97372"/>
            <a:ext cx="5196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кулинарные мастер классы</a:t>
            </a:r>
            <a:endParaRPr lang="ru-RU" sz="2400"/>
          </a:p>
        </p:txBody>
      </p:sp>
      <p:pic>
        <p:nvPicPr>
          <p:cNvPr id="19458" name="Picture 2" descr="P1210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65" y="907510"/>
            <a:ext cx="3856754" cy="288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P12009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125" y="933123"/>
            <a:ext cx="3840375" cy="288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P121002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8706" y="907510"/>
            <a:ext cx="2183957" cy="288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P120094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6479" y="4049486"/>
            <a:ext cx="3442667" cy="260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P120099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862" y="4049486"/>
            <a:ext cx="3672801" cy="275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P120095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794" y="4049486"/>
            <a:ext cx="1962457" cy="260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04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757" y="267631"/>
            <a:ext cx="9345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изготовления куклы в национальном костюме</a:t>
            </a:r>
            <a:endParaRPr lang="ru-RU" sz="24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791" y="1326109"/>
            <a:ext cx="3829488" cy="2554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445" y="4033465"/>
            <a:ext cx="1905677" cy="2551402"/>
          </a:xfrm>
          <a:prstGeom prst="rect">
            <a:avLst/>
          </a:prstGeom>
        </p:spPr>
      </p:pic>
      <p:pic>
        <p:nvPicPr>
          <p:cNvPr id="21506" name="Picture 2" descr="c_0493436553e0b35c7691456c9b69b35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421" y="1761721"/>
            <a:ext cx="4543487" cy="45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62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DF781E-A5E4-DB4D-8D3C-5694660CB37E}"/>
              </a:ext>
            </a:extLst>
          </p:cNvPr>
          <p:cNvSpPr/>
          <p:nvPr/>
        </p:nvSpPr>
        <p:spPr>
          <a:xfrm>
            <a:off x="3158337" y="185053"/>
            <a:ext cx="5875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по греческим местам в Москве</a:t>
            </a:r>
          </a:p>
        </p:txBody>
      </p:sp>
      <p:pic>
        <p:nvPicPr>
          <p:cNvPr id="3" name="Рисунок 2" descr="mailservice (3)">
            <a:extLst>
              <a:ext uri="{FF2B5EF4-FFF2-40B4-BE49-F238E27FC236}">
                <a16:creationId xmlns:a16="http://schemas.microsoft.com/office/drawing/2014/main" id="{F25CCD1F-F05A-8546-94FB-5E786FCD55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24" y="813852"/>
            <a:ext cx="3786225" cy="247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DBCA00-93CF-9F4F-9876-4C7A6FB0EF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75" y="3576123"/>
            <a:ext cx="4287924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156370-21FD-9A40-879C-97C5048BE7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9707" y="813852"/>
            <a:ext cx="5875326" cy="58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F9018A-1CCC-AB46-BFBB-486CE08A529E}"/>
              </a:ext>
            </a:extLst>
          </p:cNvPr>
          <p:cNvSpPr/>
          <p:nvPr/>
        </p:nvSpPr>
        <p:spPr>
          <a:xfrm>
            <a:off x="2346415" y="183313"/>
            <a:ext cx="7499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по постановке басен Ивана Крылова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2C261-CE28-1C47-A14E-660777E67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66" y="1202498"/>
            <a:ext cx="133350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5" name="Picture 1" descr="MyCollages_1">
            <a:extLst>
              <a:ext uri="{FF2B5EF4-FFF2-40B4-BE49-F238E27FC236}">
                <a16:creationId xmlns:a16="http://schemas.microsoft.com/office/drawing/2014/main" id="{7B920B2F-26C8-B942-8658-33FE79E02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66" y="1202499"/>
            <a:ext cx="4932386" cy="493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E6DB4445-41D6-1344-B64E-1A9E18762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49" y="1045334"/>
            <a:ext cx="165215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7" name="Picture 3" descr="51526310_2272859762745651_1643647842029404160_o">
            <a:extLst>
              <a:ext uri="{FF2B5EF4-FFF2-40B4-BE49-F238E27FC236}">
                <a16:creationId xmlns:a16="http://schemas.microsoft.com/office/drawing/2014/main" id="{47F1E249-3A0D-B849-A6B7-FAAFF6088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045335"/>
            <a:ext cx="3621124" cy="269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CB2117F5-A9FD-8243-95F1-C7FAE7127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392" y="4038767"/>
            <a:ext cx="152817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9" name="Picture 5" descr="51765256_2272862569412037_7817770193110695936_o">
            <a:extLst>
              <a:ext uri="{FF2B5EF4-FFF2-40B4-BE49-F238E27FC236}">
                <a16:creationId xmlns:a16="http://schemas.microsoft.com/office/drawing/2014/main" id="{D43F269E-891E-424B-8731-7A539505C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93" y="4038767"/>
            <a:ext cx="3634680" cy="272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4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DDFF39-533F-8A4F-B2C0-68287CEFC5E1}"/>
              </a:ext>
            </a:extLst>
          </p:cNvPr>
          <p:cNvSpPr/>
          <p:nvPr/>
        </p:nvSpPr>
        <p:spPr>
          <a:xfrm>
            <a:off x="3360828" y="168560"/>
            <a:ext cx="5851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программа «Узнай Грецию»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E188A1-169E-BF43-BD8B-F8DE13647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521" y="892282"/>
            <a:ext cx="204237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9" name="Picture 1" descr="2019-01-21_13-23-40">
            <a:extLst>
              <a:ext uri="{FF2B5EF4-FFF2-40B4-BE49-F238E27FC236}">
                <a16:creationId xmlns:a16="http://schemas.microsoft.com/office/drawing/2014/main" id="{3773A9E6-3DE5-1043-8F0F-554BF6BCF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169" y="2709025"/>
            <a:ext cx="3965662" cy="3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3D9C8B87-8108-8341-86AE-5B3BE17E7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2162080"/>
            <a:ext cx="162426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1" name="Picture 3" descr="2019-01-21_13-23-03">
            <a:extLst>
              <a:ext uri="{FF2B5EF4-FFF2-40B4-BE49-F238E27FC236}">
                <a16:creationId xmlns:a16="http://schemas.microsoft.com/office/drawing/2014/main" id="{8C715B90-C53A-914B-A7EB-CBEA84225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88" y="829833"/>
            <a:ext cx="4616624" cy="18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011" y="350759"/>
            <a:ext cx="10485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образовательные программы от Греческого Культурного Центра: </a:t>
            </a:r>
            <a:endParaRPr lang="ru-RU" sz="2400"/>
          </a:p>
        </p:txBody>
      </p:sp>
      <p:pic>
        <p:nvPicPr>
          <p:cNvPr id="20482" name="Picture 2" descr="https://scontent-a.xx.fbcdn.net/hphotos-xaf1/t1.0-9/1723559_1500264413533256_1983884289_n.jpg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17" y="1355375"/>
            <a:ext cx="3271239" cy="21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5" descr="C:\Users\Bonya\Documents\документы рабочего стола\SINETERIA\Программы\Ranch\Ranch Summer Camp Photos\ENRI\_MG_2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3630" y="3721757"/>
            <a:ext cx="3568669" cy="238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image-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20" y="3721756"/>
            <a:ext cx="3176236" cy="238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8_____________________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4355" y="1366409"/>
            <a:ext cx="32575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7_____________________________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9994" y="3721755"/>
            <a:ext cx="1788411" cy="239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каливас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2299" y="1366409"/>
            <a:ext cx="2891508" cy="216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2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68C204-C00D-E5E7-1CCE-AD6C57A1EA38}"/>
              </a:ext>
            </a:extLst>
          </p:cNvPr>
          <p:cNvSpPr txBox="1"/>
          <p:nvPr/>
        </p:nvSpPr>
        <p:spPr>
          <a:xfrm>
            <a:off x="3226085" y="554804"/>
            <a:ext cx="59204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ru-RU" sz="1800" b="1" i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</a:t>
            </a:r>
            <a:r>
              <a:rPr lang="ru-RU" sz="1800" i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el-GR" sz="180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i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i="1">
                <a:solidFill>
                  <a:srgbClr val="99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i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i="1">
                <a:solidFill>
                  <a:srgbClr val="FF99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el-GR" sz="1800" i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i="1">
                <a:solidFill>
                  <a:srgbClr val="33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i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i="1">
                <a:solidFill>
                  <a:srgbClr val="FF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i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i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sz="1800" i="1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i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i="1">
                <a:solidFill>
                  <a:srgbClr val="FF99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i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el-GR" sz="1800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00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i="1">
                <a:solidFill>
                  <a:srgbClr val="99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i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1800" i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el-GR" sz="1800" i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1800" i="1">
                <a:solidFill>
                  <a:srgbClr val="33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i="1">
                <a:solidFill>
                  <a:srgbClr val="99CC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1800" i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</a:t>
            </a:r>
            <a:endParaRPr lang="el-GR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ctr"/>
            <a:r>
              <a:rPr lang="ru-RU" sz="1800" b="1" i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МАСТЕР-КЛАСС ПО ПОСТАНОВКЕ</a:t>
            </a:r>
            <a:endParaRPr lang="el-GR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ctr"/>
            <a:r>
              <a:rPr lang="ru-RU" sz="1800" b="1" i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БАСЕН ЭЗОПА и п</a:t>
            </a:r>
            <a:r>
              <a:rPr lang="ru-RU" sz="1800" b="1" i="0">
                <a:solidFill>
                  <a:srgbClr val="76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постановке БАСЕН ИВАНА КРЫЛОВА 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ctr"/>
            <a:endParaRPr lang="el-GR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378" descr="mail (3)">
            <a:extLst>
              <a:ext uri="{FF2B5EF4-FFF2-40B4-BE49-F238E27FC236}">
                <a16:creationId xmlns:a16="http://schemas.microsoft.com/office/drawing/2014/main" id="{020AB8EC-6E57-A1AE-3E08-E326DB10D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35" y="1821304"/>
            <a:ext cx="6391864" cy="480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4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C9CD90-EBA8-5295-969F-1025C567F146}"/>
              </a:ext>
            </a:extLst>
          </p:cNvPr>
          <p:cNvSpPr txBox="1"/>
          <p:nvPr/>
        </p:nvSpPr>
        <p:spPr>
          <a:xfrm>
            <a:off x="2702103" y="184935"/>
            <a:ext cx="6444465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15000"/>
              </a:lnSpc>
              <a:tabLst>
                <a:tab pos="2969895" algn="ctr"/>
                <a:tab pos="5940425" algn="r"/>
              </a:tabLst>
            </a:pPr>
            <a:r>
              <a:rPr lang="ru-RU" sz="1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 </a:t>
            </a:r>
            <a:r>
              <a:rPr lang="ru-RU" sz="1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el-GR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ctr">
              <a:lnSpc>
                <a:spcPct val="115000"/>
              </a:lnSpc>
              <a:tabLst>
                <a:tab pos="2969895" algn="ctr"/>
                <a:tab pos="5940425" algn="r"/>
              </a:tabLst>
            </a:pP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i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el-GR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el-GR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1800" b="1" i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i="1"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el-GR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ctr">
              <a:lnSpc>
                <a:spcPct val="115000"/>
              </a:lnSpc>
            </a:pPr>
            <a:r>
              <a:rPr lang="ru-RU" sz="1800" b="1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СОХРАНЯЕМ БДИТЕЛЬНОСТЬ, РАСШИРЯЕМ КРУГОЗОР!!!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ctr"/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ТЕАТР ПО ПОНЕДЕЛЬНИКАМ !!!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370" descr="A picture containing text, outdoor, building&#10;&#10;Description automatically generated">
            <a:extLst>
              <a:ext uri="{FF2B5EF4-FFF2-40B4-BE49-F238E27FC236}">
                <a16:creationId xmlns:a16="http://schemas.microsoft.com/office/drawing/2014/main" id="{71596237-BFF1-4AFE-189B-89C1E9B7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940" y="1828462"/>
            <a:ext cx="2993251" cy="22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2F5C52-3124-C912-8DFF-B37FAB01C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1974" cy="17279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763B1E-FF4E-FC92-C9F7-6EF69DD19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77" y="1804767"/>
            <a:ext cx="3079115" cy="24546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D2A17C-698A-6772-1137-E055F6B84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85" y="4259446"/>
            <a:ext cx="3821987" cy="26110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398B83-A41C-2A6B-15F2-11D5C0246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73" y="4667094"/>
            <a:ext cx="3302874" cy="21909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BC0154-4181-8626-AB86-0CE1F9F159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8" y="4173127"/>
            <a:ext cx="4083711" cy="27122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00A76A-7FEB-0BB1-F750-2B36C788F6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02" y="1758075"/>
            <a:ext cx="19812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639BF4-562D-0AE1-E4EE-3B2C1B5D49CE}"/>
              </a:ext>
            </a:extLst>
          </p:cNvPr>
          <p:cNvSpPr txBox="1"/>
          <p:nvPr/>
        </p:nvSpPr>
        <p:spPr>
          <a:xfrm>
            <a:off x="2794571" y="380145"/>
            <a:ext cx="6351997" cy="703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15000"/>
              </a:lnSpc>
              <a:tabLst>
                <a:tab pos="2969895" algn="ctr"/>
                <a:tab pos="5940425" algn="r"/>
              </a:tabLst>
            </a:pP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i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el-GR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el-GR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1800" b="1" i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i="1"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el-GR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ctr">
              <a:lnSpc>
                <a:spcPct val="115000"/>
              </a:lnSpc>
              <a:tabLst>
                <a:tab pos="2969895" algn="ctr"/>
                <a:tab pos="5940425" algn="r"/>
              </a:tabLst>
            </a:pPr>
            <a:r>
              <a:rPr lang="ru-RU" sz="1800" b="1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ЛЕТНЕЕ-ОСЕННЕЕ КИНО ПО-ГРЕЧЕСКИ !!!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«Park Your Cinema» 2018, στο Ξέφωτο στο ΚΠΙΣΝ.">
            <a:extLst>
              <a:ext uri="{FF2B5EF4-FFF2-40B4-BE49-F238E27FC236}">
                <a16:creationId xmlns:a16="http://schemas.microsoft.com/office/drawing/2014/main" id="{FEF7747F-6241-46C7-5D1D-002E369BB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7" y="1338814"/>
            <a:ext cx="3340228" cy="219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5C54A6-26E6-86B3-1A9B-7B8EF723F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96" y="1338814"/>
            <a:ext cx="4218001" cy="219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1F6ED2-696F-F226-8CE8-A33105128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615" y="1338814"/>
            <a:ext cx="2962882" cy="222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D6B1AF-7C9B-6CFA-FAE1-0F7B7402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897" y="6009844"/>
            <a:ext cx="1078786" cy="77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EC144E5-EE59-3B5D-DE94-FD6125373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60" y="6035531"/>
            <a:ext cx="1394717" cy="69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9556BD2B-81F7-9F4A-ED03-AEB88075B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894" y="6051809"/>
            <a:ext cx="1299106" cy="64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B1FA86FB-68B4-D994-EE80-577D5045D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789" y="5998835"/>
            <a:ext cx="1329105" cy="70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FFF1AAE8-7285-FC18-04E2-9DFD8DE89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89" y="3527725"/>
            <a:ext cx="50292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908B3D45-F00D-758A-ED6F-D77E7EFE5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56" y="3514973"/>
            <a:ext cx="2962882" cy="296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FD665439-98DB-07C5-CACC-2DE424337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6" y="3512759"/>
            <a:ext cx="38417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9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Объект 4">
            <a:extLst>
              <a:ext uri="{FF2B5EF4-FFF2-40B4-BE49-F238E27FC236}">
                <a16:creationId xmlns:a16="http://schemas.microsoft.com/office/drawing/2014/main" id="{D9C2C1F9-E6F9-5A09-3020-6A21F3F958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9617" y="548680"/>
            <a:ext cx="7134539" cy="535090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D3B4DFA4-66D5-47EF-A404-0F91A929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6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7E70A-A57A-3390-3EE5-A0078D594B5A}"/>
              </a:ext>
            </a:extLst>
          </p:cNvPr>
          <p:cNvSpPr txBox="1"/>
          <p:nvPr/>
        </p:nvSpPr>
        <p:spPr>
          <a:xfrm>
            <a:off x="2434975" y="575353"/>
            <a:ext cx="6711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i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</a:t>
            </a:r>
            <a:r>
              <a:rPr lang="ru-RU" sz="1800" i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ru-RU" sz="1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i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 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i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el-GR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el-GR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1800" b="1" i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i="1"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el-GR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ctr"/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el-GR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</a:t>
            </a:r>
            <a:r>
              <a:rPr lang="ru-RU" sz="18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el-GR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F778F9-7838-7BAC-4E0F-4C35AC84A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7" y="1280760"/>
            <a:ext cx="4324374" cy="5284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7BEA92-6236-23A5-C446-378D9F779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01" y="1280760"/>
            <a:ext cx="5274425" cy="53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6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B9C8BF-C9EC-8F5A-A91F-861CCEF7B921}"/>
              </a:ext>
            </a:extLst>
          </p:cNvPr>
          <p:cNvSpPr txBox="1"/>
          <p:nvPr/>
        </p:nvSpPr>
        <p:spPr>
          <a:xfrm>
            <a:off x="2866490" y="339047"/>
            <a:ext cx="62800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</a:t>
            </a:r>
            <a:r>
              <a:rPr lang="ru-RU" sz="18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2969895" algn="ctr"/>
                <a:tab pos="5940425" algn="r"/>
              </a:tabLst>
            </a:pP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</a:t>
            </a:r>
            <a:r>
              <a:rPr lang="ru-RU" sz="1800" b="1" i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1800" b="1" i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 С</a:t>
            </a:r>
            <a:r>
              <a:rPr lang="ru-RU" sz="1800" b="1" i="1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800" b="1" i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800" b="1" i="1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</a:t>
            </a:r>
            <a:r>
              <a:rPr lang="ru-RU" sz="1800" b="1" i="1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8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8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</a:t>
            </a:r>
            <a:r>
              <a:rPr lang="ru-RU" sz="18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8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800" b="1" i="1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 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l-GR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"Я шагаю по Москве. Экскурсия по архитектуре Древней Греции на фасадах московских домов"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B9385C-B3EC-C814-5B29-492534F69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4" y="4038573"/>
            <a:ext cx="3928063" cy="294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8A6B93-BB0A-EBC3-EE9A-3027051D9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019" y="4035700"/>
            <a:ext cx="2428875" cy="32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0B3F3B-4379-9127-4EEF-D352165F8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487" y="1816375"/>
            <a:ext cx="5915025" cy="2219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5D6E1F-599C-E639-49F7-EA01F9C66C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2"/>
          <a:stretch/>
        </p:blipFill>
        <p:spPr bwMode="auto">
          <a:xfrm>
            <a:off x="6309057" y="4037136"/>
            <a:ext cx="3685823" cy="2951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B53C6D-A444-C1F5-2433-4EA45346C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880" y="4035700"/>
            <a:ext cx="2428875" cy="3228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B9C8BF-C9EC-8F5A-A91F-861CCEF7B921}"/>
              </a:ext>
            </a:extLst>
          </p:cNvPr>
          <p:cNvSpPr txBox="1"/>
          <p:nvPr/>
        </p:nvSpPr>
        <p:spPr>
          <a:xfrm>
            <a:off x="87683" y="339047"/>
            <a:ext cx="119999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>
                <a:solidFill>
                  <a:srgbClr val="002060"/>
                </a:solidFill>
                <a:latin typeface="Times New Roman"/>
                <a:ea typeface="Times New Roman"/>
              </a:rPr>
              <a:t>С</a:t>
            </a:r>
            <a:r>
              <a:rPr lang="ru-RU" b="1" i="1">
                <a:solidFill>
                  <a:srgbClr val="FF3300"/>
                </a:solidFill>
                <a:latin typeface="Times New Roman"/>
                <a:ea typeface="Times New Roman"/>
              </a:rPr>
              <a:t>О</a:t>
            </a:r>
            <a:r>
              <a:rPr lang="ru-RU" b="1" i="1">
                <a:solidFill>
                  <a:srgbClr val="002060"/>
                </a:solidFill>
                <a:latin typeface="Times New Roman"/>
                <a:ea typeface="Times New Roman"/>
              </a:rPr>
              <a:t>В</a:t>
            </a:r>
            <a:r>
              <a:rPr lang="ru-RU" b="1" i="1">
                <a:solidFill>
                  <a:srgbClr val="008000"/>
                </a:solidFill>
                <a:latin typeface="Times New Roman"/>
                <a:ea typeface="Times New Roman"/>
              </a:rPr>
              <a:t>Е</a:t>
            </a:r>
            <a:r>
              <a:rPr lang="ru-RU" b="1" i="1">
                <a:solidFill>
                  <a:srgbClr val="FF0066"/>
                </a:solidFill>
                <a:latin typeface="Times New Roman"/>
                <a:ea typeface="Times New Roman"/>
              </a:rPr>
              <a:t>Р</a:t>
            </a:r>
            <a:r>
              <a:rPr lang="ru-RU" b="1" i="1">
                <a:solidFill>
                  <a:srgbClr val="806000"/>
                </a:solidFill>
                <a:latin typeface="Times New Roman"/>
                <a:ea typeface="Times New Roman"/>
              </a:rPr>
              <a:t>Ш</a:t>
            </a:r>
            <a:r>
              <a:rPr lang="ru-RU" b="1" i="1">
                <a:solidFill>
                  <a:srgbClr val="002060"/>
                </a:solidFill>
                <a:latin typeface="Times New Roman"/>
                <a:ea typeface="Times New Roman"/>
              </a:rPr>
              <a:t>Е</a:t>
            </a:r>
            <a:r>
              <a:rPr lang="ru-RU" b="1" i="1">
                <a:solidFill>
                  <a:srgbClr val="C00000"/>
                </a:solidFill>
                <a:latin typeface="Times New Roman"/>
                <a:ea typeface="Times New Roman"/>
              </a:rPr>
              <a:t>Н</a:t>
            </a:r>
            <a:r>
              <a:rPr lang="ru-RU" b="1" i="1">
                <a:solidFill>
                  <a:srgbClr val="002060"/>
                </a:solidFill>
                <a:latin typeface="Times New Roman"/>
                <a:ea typeface="Times New Roman"/>
              </a:rPr>
              <a:t>Н</a:t>
            </a:r>
            <a:r>
              <a:rPr lang="ru-RU" b="1" i="1">
                <a:solidFill>
                  <a:srgbClr val="00B050"/>
                </a:solidFill>
                <a:latin typeface="Times New Roman"/>
                <a:ea typeface="Times New Roman"/>
              </a:rPr>
              <a:t>О</a:t>
            </a:r>
            <a:r>
              <a:rPr lang="ru-RU" b="1" i="1">
                <a:solidFill>
                  <a:srgbClr val="002060"/>
                </a:solidFill>
                <a:latin typeface="Times New Roman"/>
                <a:ea typeface="Times New Roman"/>
              </a:rPr>
              <a:t> Н</a:t>
            </a:r>
            <a:r>
              <a:rPr lang="ru-RU" b="1" i="1">
                <a:solidFill>
                  <a:srgbClr val="FF3399"/>
                </a:solidFill>
                <a:latin typeface="Times New Roman"/>
                <a:ea typeface="Times New Roman"/>
              </a:rPr>
              <a:t>О</a:t>
            </a:r>
            <a:r>
              <a:rPr lang="ru-RU" b="1" i="1">
                <a:solidFill>
                  <a:srgbClr val="002060"/>
                </a:solidFill>
                <a:latin typeface="Times New Roman"/>
                <a:ea typeface="Times New Roman"/>
              </a:rPr>
              <a:t>В</a:t>
            </a:r>
            <a:r>
              <a:rPr lang="ru-RU" b="1" i="1">
                <a:solidFill>
                  <a:srgbClr val="339933"/>
                </a:solidFill>
                <a:latin typeface="Times New Roman"/>
                <a:ea typeface="Times New Roman"/>
              </a:rPr>
              <a:t>Ы</a:t>
            </a:r>
            <a:r>
              <a:rPr lang="ru-RU" b="1" i="1">
                <a:solidFill>
                  <a:srgbClr val="C00000"/>
                </a:solidFill>
                <a:latin typeface="Times New Roman"/>
                <a:ea typeface="Times New Roman"/>
              </a:rPr>
              <a:t>Й</a:t>
            </a:r>
            <a:r>
              <a:rPr lang="ru-RU" b="1" i="1">
                <a:solidFill>
                  <a:srgbClr val="002A7F"/>
                </a:solidFill>
                <a:latin typeface="Times New Roman"/>
                <a:ea typeface="Times New Roman"/>
              </a:rPr>
              <a:t> </a:t>
            </a:r>
            <a:r>
              <a:rPr lang="ru-RU" b="1" i="1">
                <a:solidFill>
                  <a:srgbClr val="002060"/>
                </a:solidFill>
                <a:latin typeface="Times New Roman"/>
                <a:ea typeface="Times New Roman"/>
              </a:rPr>
              <a:t>П</a:t>
            </a:r>
            <a:r>
              <a:rPr lang="ru-RU" b="1" i="1">
                <a:solidFill>
                  <a:srgbClr val="D60093"/>
                </a:solidFill>
                <a:latin typeface="Times New Roman"/>
                <a:ea typeface="Times New Roman"/>
              </a:rPr>
              <a:t>Р</a:t>
            </a:r>
            <a:r>
              <a:rPr lang="ru-RU" b="1" i="1">
                <a:solidFill>
                  <a:srgbClr val="FF0000"/>
                </a:solidFill>
                <a:latin typeface="Times New Roman"/>
                <a:ea typeface="Times New Roman"/>
              </a:rPr>
              <a:t>О</a:t>
            </a:r>
            <a:r>
              <a:rPr lang="ru-RU" b="1" i="1">
                <a:solidFill>
                  <a:srgbClr val="2F5496"/>
                </a:solidFill>
                <a:latin typeface="Times New Roman"/>
                <a:ea typeface="Times New Roman"/>
              </a:rPr>
              <a:t>Е</a:t>
            </a:r>
            <a:r>
              <a:rPr lang="ru-RU" b="1" i="1">
                <a:solidFill>
                  <a:srgbClr val="C00000"/>
                </a:solidFill>
                <a:latin typeface="Times New Roman"/>
                <a:ea typeface="Times New Roman"/>
              </a:rPr>
              <a:t>К</a:t>
            </a:r>
            <a:r>
              <a:rPr lang="ru-RU" b="1" i="1">
                <a:solidFill>
                  <a:srgbClr val="0000CC"/>
                </a:solidFill>
                <a:latin typeface="Times New Roman"/>
                <a:ea typeface="Times New Roman"/>
              </a:rPr>
              <a:t>Т - </a:t>
            </a:r>
            <a:r>
              <a:rPr lang="ru-RU" b="1" i="1">
                <a:solidFill>
                  <a:srgbClr val="002060"/>
                </a:solidFill>
                <a:latin typeface="Times New Roman"/>
                <a:ea typeface="Times New Roman"/>
              </a:rPr>
              <a:t>У</a:t>
            </a:r>
            <a:r>
              <a:rPr lang="ru-RU" b="1" i="1">
                <a:solidFill>
                  <a:srgbClr val="FF3399"/>
                </a:solidFill>
                <a:latin typeface="Times New Roman"/>
                <a:ea typeface="Times New Roman"/>
              </a:rPr>
              <a:t>Н</a:t>
            </a:r>
            <a:r>
              <a:rPr lang="ru-RU" b="1" i="1">
                <a:solidFill>
                  <a:srgbClr val="002060"/>
                </a:solidFill>
                <a:latin typeface="Times New Roman"/>
                <a:ea typeface="Times New Roman"/>
              </a:rPr>
              <a:t>И</a:t>
            </a:r>
            <a:r>
              <a:rPr lang="ru-RU" b="1" i="1">
                <a:solidFill>
                  <a:srgbClr val="008000"/>
                </a:solidFill>
                <a:latin typeface="Times New Roman"/>
                <a:ea typeface="Times New Roman"/>
              </a:rPr>
              <a:t>К</a:t>
            </a:r>
            <a:r>
              <a:rPr lang="ru-RU" b="1" i="1">
                <a:solidFill>
                  <a:srgbClr val="C00000"/>
                </a:solidFill>
                <a:latin typeface="Times New Roman"/>
                <a:ea typeface="Times New Roman"/>
              </a:rPr>
              <a:t>А</a:t>
            </a:r>
            <a:r>
              <a:rPr lang="ru-RU" b="1" i="1">
                <a:solidFill>
                  <a:srgbClr val="002060"/>
                </a:solidFill>
                <a:latin typeface="Times New Roman"/>
                <a:ea typeface="Times New Roman"/>
              </a:rPr>
              <a:t>Л</a:t>
            </a:r>
            <a:r>
              <a:rPr lang="ru-RU" b="1" i="1">
                <a:solidFill>
                  <a:srgbClr val="FF0066"/>
                </a:solidFill>
                <a:latin typeface="Times New Roman"/>
                <a:ea typeface="Times New Roman"/>
              </a:rPr>
              <a:t>Ь</a:t>
            </a:r>
            <a:r>
              <a:rPr lang="ru-RU" b="1" i="1">
                <a:solidFill>
                  <a:srgbClr val="3333FF"/>
                </a:solidFill>
                <a:latin typeface="Times New Roman"/>
                <a:ea typeface="Times New Roman"/>
              </a:rPr>
              <a:t>Н</a:t>
            </a:r>
            <a:r>
              <a:rPr lang="ru-RU" b="1" i="1">
                <a:solidFill>
                  <a:srgbClr val="339933"/>
                </a:solidFill>
                <a:latin typeface="Times New Roman"/>
                <a:ea typeface="Times New Roman"/>
              </a:rPr>
              <a:t>Ы</a:t>
            </a:r>
            <a:r>
              <a:rPr lang="ru-RU" b="1" i="1">
                <a:solidFill>
                  <a:srgbClr val="C00000"/>
                </a:solidFill>
                <a:latin typeface="Times New Roman"/>
                <a:ea typeface="Times New Roman"/>
              </a:rPr>
              <a:t>Й</a:t>
            </a:r>
            <a:r>
              <a:rPr lang="ru-RU" b="1" i="1">
                <a:solidFill>
                  <a:srgbClr val="002A7F"/>
                </a:solidFill>
                <a:latin typeface="Times New Roman"/>
                <a:ea typeface="Times New Roman"/>
              </a:rPr>
              <a:t> </a:t>
            </a:r>
            <a:r>
              <a:rPr lang="ru-RU" b="1" i="1">
                <a:solidFill>
                  <a:srgbClr val="002060"/>
                </a:solidFill>
                <a:latin typeface="Times New Roman"/>
                <a:ea typeface="Times New Roman"/>
              </a:rPr>
              <a:t>Ф</a:t>
            </a:r>
            <a:r>
              <a:rPr lang="ru-RU" b="1" i="1">
                <a:solidFill>
                  <a:srgbClr val="D60093"/>
                </a:solidFill>
                <a:latin typeface="Times New Roman"/>
                <a:ea typeface="Times New Roman"/>
              </a:rPr>
              <a:t>О</a:t>
            </a:r>
            <a:r>
              <a:rPr lang="ru-RU" b="1" i="1">
                <a:solidFill>
                  <a:srgbClr val="FF0000"/>
                </a:solidFill>
                <a:latin typeface="Times New Roman"/>
                <a:ea typeface="Times New Roman"/>
              </a:rPr>
              <a:t>Р</a:t>
            </a:r>
            <a:r>
              <a:rPr lang="ru-RU" b="1" i="1">
                <a:solidFill>
                  <a:srgbClr val="2F5496"/>
                </a:solidFill>
                <a:latin typeface="Times New Roman"/>
                <a:ea typeface="Times New Roman"/>
              </a:rPr>
              <a:t>М</a:t>
            </a:r>
            <a:r>
              <a:rPr lang="ru-RU" b="1" i="1">
                <a:solidFill>
                  <a:srgbClr val="C00000"/>
                </a:solidFill>
                <a:latin typeface="Times New Roman"/>
                <a:ea typeface="Times New Roman"/>
              </a:rPr>
              <a:t>А</a:t>
            </a:r>
            <a:r>
              <a:rPr lang="ru-RU" b="1" i="1">
                <a:solidFill>
                  <a:srgbClr val="0000CC"/>
                </a:solidFill>
                <a:latin typeface="Times New Roman"/>
                <a:ea typeface="Times New Roman"/>
              </a:rPr>
              <a:t>Т</a:t>
            </a:r>
            <a:r>
              <a:rPr lang="ru-RU" b="1" i="1">
                <a:solidFill>
                  <a:srgbClr val="C00000"/>
                </a:solidFill>
                <a:latin typeface="Times New Roman"/>
                <a:ea typeface="Times New Roman"/>
              </a:rPr>
              <a:t>!</a:t>
            </a:r>
            <a:r>
              <a:rPr lang="ru-RU" b="1" i="1">
                <a:solidFill>
                  <a:srgbClr val="0000CC"/>
                </a:solidFill>
                <a:latin typeface="Times New Roman"/>
                <a:ea typeface="Times New Roman"/>
              </a:rPr>
              <a:t>!</a:t>
            </a:r>
            <a:r>
              <a:rPr lang="ru-RU" b="1" i="1">
                <a:solidFill>
                  <a:srgbClr val="C00000"/>
                </a:solidFill>
                <a:latin typeface="Times New Roman"/>
                <a:ea typeface="Times New Roman"/>
              </a:rPr>
              <a:t>!</a:t>
            </a:r>
            <a:endParaRPr lang="ru-RU" b="1" i="1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400" b="1" i="1">
                <a:solidFill>
                  <a:srgbClr val="C00000"/>
                </a:solidFill>
                <a:latin typeface="Times New Roman"/>
                <a:ea typeface="Times New Roman"/>
              </a:rPr>
              <a:t>«СКАЗОЧНЫЕ ИСТОРИИ с Евой!!!»</a:t>
            </a:r>
          </a:p>
        </p:txBody>
      </p:sp>
      <p:pic>
        <p:nvPicPr>
          <p:cNvPr id="9" name="Рисунок 8" descr="http://www.hecucenter.ru/up/q5_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/>
          <a:stretch/>
        </p:blipFill>
        <p:spPr bwMode="auto">
          <a:xfrm>
            <a:off x="6778089" y="1415440"/>
            <a:ext cx="5309528" cy="504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www.hecucenter.ru/up/q1__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2" y="1198124"/>
            <a:ext cx="3316731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www.hecucenter.ru/up/q1.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31" y="4127954"/>
            <a:ext cx="3320906" cy="251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www.hecucenter.ru/up/IMG_088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" y="4127954"/>
            <a:ext cx="3359785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www.hecucenter.ru/up/IMG_2701__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73" y="1185600"/>
            <a:ext cx="2918565" cy="287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7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01FF4-B1E4-0534-4432-F566D6877C47}"/>
              </a:ext>
            </a:extLst>
          </p:cNvPr>
          <p:cNvSpPr txBox="1"/>
          <p:nvPr/>
        </p:nvSpPr>
        <p:spPr>
          <a:xfrm>
            <a:off x="2804845" y="205484"/>
            <a:ext cx="634172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ctr"/>
            <a:r>
              <a:rPr lang="ru-RU" sz="18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</a:t>
            </a:r>
            <a:r>
              <a:rPr lang="ru-RU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ru-RU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ctr">
              <a:tabLst>
                <a:tab pos="2969895" algn="ctr"/>
                <a:tab pos="5940425" algn="r"/>
              </a:tabLst>
            </a:pP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</a:t>
            </a:r>
            <a:r>
              <a:rPr lang="ru-RU" sz="18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 С</a:t>
            </a:r>
            <a:r>
              <a:rPr lang="ru-RU" sz="1800" b="1" i="1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i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i="1" dirty="0">
                <a:solidFill>
                  <a:srgbClr val="806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</a:t>
            </a:r>
            <a:r>
              <a:rPr lang="ru-RU" sz="1800" b="1" i="1" dirty="0"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1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ru-RU" sz="18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</a:t>
            </a:r>
            <a:r>
              <a:rPr lang="ru-RU" sz="18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i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 </a:t>
            </a:r>
            <a:r>
              <a:rPr lang="ru-RU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x-none" sz="16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x-none" sz="1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Видеоклипы Вокального </a:t>
            </a:r>
            <a:r>
              <a:rPr lang="ru-RU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Танцевального </a:t>
            </a:r>
            <a:r>
              <a:rPr lang="x-none" sz="1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Коллектива и Групп Греческого Языка для взрослых и детей Греческого Культурного Центра - ГКЦ</a:t>
            </a:r>
            <a:r>
              <a:rPr lang="x-none" sz="16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endParaRPr lang="el-G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5" name="Рисунок 1073742131">
            <a:extLst>
              <a:ext uri="{FF2B5EF4-FFF2-40B4-BE49-F238E27FC236}">
                <a16:creationId xmlns:a16="http://schemas.microsoft.com/office/drawing/2014/main" id="{B4373764-18A8-946F-4740-8C55951FE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5569"/>
            <a:ext cx="44418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073742029">
            <a:extLst>
              <a:ext uri="{FF2B5EF4-FFF2-40B4-BE49-F238E27FC236}">
                <a16:creationId xmlns:a16="http://schemas.microsoft.com/office/drawing/2014/main" id="{EB9DBCC5-C176-1CC8-9433-F60A7A03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80" y="1939253"/>
            <a:ext cx="1448180" cy="246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073742027">
            <a:extLst>
              <a:ext uri="{FF2B5EF4-FFF2-40B4-BE49-F238E27FC236}">
                <a16:creationId xmlns:a16="http://schemas.microsoft.com/office/drawing/2014/main" id="{C2C4EE8A-5CAB-90D5-763B-EFBDD6325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" y="4411919"/>
            <a:ext cx="3475125" cy="172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91" descr="A picture containing text, person, different&#10;&#10;Description automatically generated">
            <a:extLst>
              <a:ext uri="{FF2B5EF4-FFF2-40B4-BE49-F238E27FC236}">
                <a16:creationId xmlns:a16="http://schemas.microsoft.com/office/drawing/2014/main" id="{15292EA4-A1D0-A28F-32E5-D400BA64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60" y="1865138"/>
            <a:ext cx="3343536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7" descr="Graphical user interface&#10;&#10;Description automatically generated">
            <a:extLst>
              <a:ext uri="{FF2B5EF4-FFF2-40B4-BE49-F238E27FC236}">
                <a16:creationId xmlns:a16="http://schemas.microsoft.com/office/drawing/2014/main" id="{77EDAEFE-F00A-1D1A-774D-8E1C2028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429" y="3725513"/>
            <a:ext cx="2478465" cy="28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7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A6E8112A-94CB-13AA-85B2-F739EC943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096" y="1823847"/>
            <a:ext cx="2546351" cy="254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73742251">
            <a:extLst>
              <a:ext uri="{FF2B5EF4-FFF2-40B4-BE49-F238E27FC236}">
                <a16:creationId xmlns:a16="http://schemas.microsoft.com/office/drawing/2014/main" id="{35946932-0777-9D8E-F839-3578E9818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26" y="4357738"/>
            <a:ext cx="2603597" cy="26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73742258" descr="Graphical user interface&#10;&#10;Description automatically generated">
            <a:extLst>
              <a:ext uri="{FF2B5EF4-FFF2-40B4-BE49-F238E27FC236}">
                <a16:creationId xmlns:a16="http://schemas.microsoft.com/office/drawing/2014/main" id="{FB92F2A0-E9CC-E582-3D7E-ABBFA0FE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940" y="4373232"/>
            <a:ext cx="2272732" cy="25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44">
            <a:extLst>
              <a:ext uri="{FF2B5EF4-FFF2-40B4-BE49-F238E27FC236}">
                <a16:creationId xmlns:a16="http://schemas.microsoft.com/office/drawing/2014/main" id="{03E38496-FDA5-F994-4B40-34D5201A4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877" y="4347518"/>
            <a:ext cx="3614063" cy="23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22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01FF4-B1E4-0534-4432-F566D6877C47}"/>
              </a:ext>
            </a:extLst>
          </p:cNvPr>
          <p:cNvSpPr txBox="1"/>
          <p:nvPr/>
        </p:nvSpPr>
        <p:spPr>
          <a:xfrm>
            <a:off x="1651906" y="232064"/>
            <a:ext cx="8068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000" b="1" i="1" dirty="0">
                <a:solidFill>
                  <a:srgbClr val="FF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</a:t>
            </a:r>
            <a:r>
              <a:rPr lang="ru-RU" sz="2000" b="1" i="1" dirty="0">
                <a:solidFill>
                  <a:srgbClr val="806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 С</a:t>
            </a:r>
            <a:r>
              <a:rPr lang="ru-RU" sz="2000" b="1" i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000" b="1" i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000" b="1" i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000" b="1" i="1" dirty="0">
                <a:solidFill>
                  <a:srgbClr val="806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</a:t>
            </a:r>
            <a:r>
              <a:rPr lang="ru-RU" sz="2000" b="1" i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000" b="1" i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 i="1" dirty="0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ru-RU" sz="2000" b="1" i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000" b="1" i="1" dirty="0">
                <a:solidFill>
                  <a:srgbClr val="33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000" b="1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 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ГРЕЧЕСКОЙ МОЛОДЕЖИ РОССИИ ЗОВЕТ ВАС!!!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47" descr="Graphical user interface&#10;&#10;Description automatically generated">
            <a:extLst>
              <a:ext uri="{FF2B5EF4-FFF2-40B4-BE49-F238E27FC236}">
                <a16:creationId xmlns:a16="http://schemas.microsoft.com/office/drawing/2014/main" id="{77EDAEFE-F00A-1D1A-774D-8E1C2028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429" y="3725513"/>
            <a:ext cx="2478465" cy="28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Рисунок 4" descr="Изображение выглядит как одежда, коллаж, человек, женщина&#10;&#10;Контент, сгенерированный ИИ, может содержать ошибк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0" y="4071385"/>
            <a:ext cx="3840163" cy="2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44" y="1019727"/>
            <a:ext cx="3848100" cy="256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55483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http://www.hecucenter.ru/up/%20%D1%8D%D0%BA%D1%80%D0%B0%D0%BD%D0%B0%202025-04-02%20%D0%B2%2012.12.1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36" y="3799026"/>
            <a:ext cx="3993515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://www.hecucenter.ru/up/%20%D1%8D%D0%BA%D1%80%D0%B0%D0%BD%D0%B0%202025-03-05%20%D0%B2%2015.52.56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41" y="1019727"/>
            <a:ext cx="4098925" cy="287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00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7ABF1A-4181-504B-B4E4-722F18D6DFD4}"/>
              </a:ext>
            </a:extLst>
          </p:cNvPr>
          <p:cNvSpPr/>
          <p:nvPr/>
        </p:nvSpPr>
        <p:spPr>
          <a:xfrm>
            <a:off x="380011" y="350759"/>
            <a:ext cx="10485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награды</a:t>
            </a:r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0D98FC-8A4D-AE4A-B9BF-C3C1048A725C}"/>
              </a:ext>
            </a:extLst>
          </p:cNvPr>
          <p:cNvSpPr/>
          <p:nvPr/>
        </p:nvSpPr>
        <p:spPr>
          <a:xfrm>
            <a:off x="2500107" y="1483356"/>
            <a:ext cx="9418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председателя правления ГКЦ : </a:t>
            </a:r>
            <a:endParaRPr lang="ru-RU" sz="2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Председатель правления ГКЦ, президент группы компаний «НОВАРД» Андрей </a:t>
            </a:r>
            <a:r>
              <a:rPr lang="ru-RU" b="1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Илиопуло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Указом Президента Российской Федерации от 04.04.2015 № 171 "О награждении государственными наградами Российской Федерации", был награжден Орденом «Дружбы» За достигнутые трудовые успехи, активную общественную деятельность и многолетнюю добросовестную работу.-апрель 2015г.</a:t>
            </a:r>
            <a:endParaRPr lang="ru-RU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AutoShape 1060">
            <a:extLst>
              <a:ext uri="{FF2B5EF4-FFF2-40B4-BE49-F238E27FC236}">
                <a16:creationId xmlns:a16="http://schemas.microsoft.com/office/drawing/2014/main" id="{418EE120-C9DB-E94C-9EED-1742929CCE82}"/>
              </a:ext>
            </a:extLst>
          </p:cNvPr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334000" y="2284412"/>
            <a:ext cx="15240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5" name="Рисунок 4" descr="Безымянный">
            <a:extLst>
              <a:ext uri="{FF2B5EF4-FFF2-40B4-BE49-F238E27FC236}">
                <a16:creationId xmlns:a16="http://schemas.microsoft.com/office/drawing/2014/main" id="{3EA6C2AB-5A64-E24B-86A8-491699BACF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50" y="3742287"/>
            <a:ext cx="1991360" cy="19983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F33392-FBBE-8146-959E-3E805BE360C9}"/>
              </a:ext>
            </a:extLst>
          </p:cNvPr>
          <p:cNvSpPr/>
          <p:nvPr/>
        </p:nvSpPr>
        <p:spPr>
          <a:xfrm>
            <a:off x="4031736" y="3908614"/>
            <a:ext cx="80186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директора ГКЦ за деятельность в области культуры</a:t>
            </a:r>
            <a:endParaRPr lang="ru-RU" sz="2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 Греческого культурного центра (ГКЦ) Теодора </a:t>
            </a:r>
            <a:r>
              <a:rPr lang="ru-RU" b="1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была награждена греческим Фондом «ЭКСАЛИПТРОН» (</a:t>
            </a:r>
            <a:r>
              <a:rPr lang="ru-RU" b="1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http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ru-RU" b="1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www.exaleiptron.eu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/) за деятельность в области культуры. Награду получила из рук мэра Пиреи </a:t>
            </a:r>
            <a:r>
              <a:rPr lang="ru-RU" b="1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Янниса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Моралиса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(8 марта 2015 г. Муниципальная Галерея Пиреи, Греция)</a:t>
            </a:r>
            <a:r>
              <a:rPr lang="ru-RU"/>
              <a:t> </a:t>
            </a:r>
          </a:p>
        </p:txBody>
      </p:sp>
      <p:pic>
        <p:nvPicPr>
          <p:cNvPr id="7" name="Рисунок 6" descr="Безымянный">
            <a:extLst>
              <a:ext uri="{FF2B5EF4-FFF2-40B4-BE49-F238E27FC236}">
                <a16:creationId xmlns:a16="http://schemas.microsoft.com/office/drawing/2014/main" id="{DE13BD43-8DD6-BC46-B7D4-7AB0F9FC23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7" y="812424"/>
            <a:ext cx="1848839" cy="247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Безымянный 1">
            <a:extLst>
              <a:ext uri="{FF2B5EF4-FFF2-40B4-BE49-F238E27FC236}">
                <a16:creationId xmlns:a16="http://schemas.microsoft.com/office/drawing/2014/main" id="{7520B063-1417-634F-BB7B-77C676DEFC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108" y="3753896"/>
            <a:ext cx="1410064" cy="1998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2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Теодора%203-min">
            <a:extLst>
              <a:ext uri="{FF2B5EF4-FFF2-40B4-BE49-F238E27FC236}">
                <a16:creationId xmlns:a16="http://schemas.microsoft.com/office/drawing/2014/main" id="{EE644D5C-C9DD-C542-8212-EFF1C2B041D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591" y="93372"/>
            <a:ext cx="2663221" cy="187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-2-min">
            <a:extLst>
              <a:ext uri="{FF2B5EF4-FFF2-40B4-BE49-F238E27FC236}">
                <a16:creationId xmlns:a16="http://schemas.microsoft.com/office/drawing/2014/main" id="{0F20837B-5FA0-664B-B2C9-0F0CB201AA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960" y="85311"/>
            <a:ext cx="2466552" cy="18789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B2FBB5-32A3-2A4C-B9CA-C22E8EF28180}"/>
              </a:ext>
            </a:extLst>
          </p:cNvPr>
          <p:cNvSpPr/>
          <p:nvPr/>
        </p:nvSpPr>
        <p:spPr>
          <a:xfrm>
            <a:off x="265214" y="93372"/>
            <a:ext cx="65088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директора Греческого Культурного Центра Теодоры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медалью РОО ОДКС "ФИЛИЯ" за ВКЛАД В РАЗВИТИЕ МЕЖДУНАРОДНЫХ ОТНОШЕНИЙ.1 декабря 2016 года в Доме-музее Марины Цветаевой в Москве</a:t>
            </a:r>
            <a:r>
              <a:rPr lang="ru-RU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C5CE6B-745E-674A-AA0D-0980A7FA8C1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17" y="1972275"/>
            <a:ext cx="3958225" cy="22045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EC9798-25F7-3A49-8B41-00B479F8991F}"/>
              </a:ext>
            </a:extLst>
          </p:cNvPr>
          <p:cNvSpPr/>
          <p:nvPr/>
        </p:nvSpPr>
        <p:spPr>
          <a:xfrm>
            <a:off x="4522174" y="2204581"/>
            <a:ext cx="69973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директора Греческого Культурного Центра (ГКЦ) Теодоры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«Греческий мир в конце </a:t>
            </a:r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XVIII– 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</a:t>
            </a:r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вв. по российским источникам (к вопросу об изучении самосознания греков)» 23 сентября 2017г. была награждена в Афинах, в рамках Международного литературного конкурса «Гомер».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074570C-C857-CB42-930E-D1F649CA4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055" y="4409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42DAF18-0EF1-474F-A7D9-BB6CEDA0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055" y="3811002"/>
            <a:ext cx="2961687" cy="296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BE067-74E9-734E-91EF-88AAA1AA80C9}"/>
              </a:ext>
            </a:extLst>
          </p:cNvPr>
          <p:cNvSpPr/>
          <p:nvPr/>
        </p:nvSpPr>
        <p:spPr>
          <a:xfrm>
            <a:off x="1922305" y="485941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Греческого Культурного Центра (ГКЦ) Международным Фондом Друзей Никоса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Казандзакиса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Женева, Швейцария, </a:t>
            </a:r>
            <a:r>
              <a:rPr lang="x-none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декабря 2017 г</a:t>
            </a:r>
            <a:endParaRPr lang="ru-RU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703FF4-7E85-A240-B403-889E5A0E1A93}"/>
              </a:ext>
            </a:extLst>
          </p:cNvPr>
          <p:cNvSpPr/>
          <p:nvPr/>
        </p:nvSpPr>
        <p:spPr>
          <a:xfrm>
            <a:off x="5905500" y="733441"/>
            <a:ext cx="5231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спектакля «Ипполит» по трагедии Еврипида в </a:t>
            </a:r>
            <a:r>
              <a:rPr lang="ru-RU" sz="2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лонг</a:t>
            </a:r>
            <a:r>
              <a:rPr 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-лист Театрального Фестиваля «Золотая Маска»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6F902FA-4466-F14A-A524-E72805BCD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9392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F96FD1B9-7658-9E41-ACA3-73D3A0B3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74239"/>
            <a:ext cx="57150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6B4E90-D171-7947-A18C-5C7D68F90DB6}"/>
              </a:ext>
            </a:extLst>
          </p:cNvPr>
          <p:cNvSpPr/>
          <p:nvPr/>
        </p:nvSpPr>
        <p:spPr>
          <a:xfrm>
            <a:off x="190500" y="3297605"/>
            <a:ext cx="667376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ЕЩЕ ОДИН МОМЕНТ В ИСТОРИИ</a:t>
            </a: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«ТРОЯНКИ» </a:t>
            </a:r>
            <a:r>
              <a:rPr lang="ru-RU" sz="2000" b="1" i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Еврипида</a:t>
            </a:r>
            <a:r>
              <a:rPr lang="ru-RU" sz="1600" i="1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ГРАНД ПРИ </a:t>
            </a:r>
            <a:r>
              <a:rPr lang="el-GR" sz="2000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XV</a:t>
            </a:r>
            <a:r>
              <a:rPr lang="ru-RU" sz="2000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МЕЖДУНАРОДНОГО ФЕСТИВАЛЯ НАЦИОНАЛЬНЫХ ТЕАТРОВ «МОСКВА – ГОРОД МИРА»</a:t>
            </a: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Москва, 3 июня 2018., Московский Театр «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Ромэн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endParaRPr lang="ru-RU" sz="200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9E6DB9-14F3-5649-BAE8-EAFB1A435E3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60" y="2366691"/>
            <a:ext cx="5120640" cy="3853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81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50A9F8-0317-1742-8EE1-AAB25389A1E8}"/>
              </a:ext>
            </a:extLst>
          </p:cNvPr>
          <p:cNvSpPr/>
          <p:nvPr/>
        </p:nvSpPr>
        <p:spPr>
          <a:xfrm>
            <a:off x="187890" y="309842"/>
            <a:ext cx="10872591" cy="1299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 algn="ctr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ВНОВЬ МОМЕНТ В ИСТОРИИ</a:t>
            </a:r>
            <a:endParaRPr lang="ru-RU" sz="1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ctr">
              <a:spcAft>
                <a:spcPts val="0"/>
              </a:spcAft>
            </a:pP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«ИППОЛИТ» </a:t>
            </a:r>
            <a:r>
              <a:rPr lang="ru-RU" b="1" i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Еврипида</a:t>
            </a:r>
            <a:endParaRPr lang="ru-RU" sz="1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СПЕЦ. ПРИЗ ЖЮРИ за АУТЕНТИЧНОЕ ВОПЛОЩЕНИЕ АНТИЧНОЙ ДРАМЫ</a:t>
            </a:r>
            <a:endParaRPr lang="ru-RU" sz="1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el-GR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 МЕЖДУНАРОДНЫЙ ФЕСТИВАЛЬ АНТИЧНОГО ИСКУССТВА «</a:t>
            </a:r>
            <a:r>
              <a:rPr lang="ru-RU" b="1" i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БОСПОРСКИЕ АГОНЫ</a:t>
            </a:r>
            <a:r>
              <a:rPr lang="ru-RU" b="1">
                <a:solidFill>
                  <a:srgbClr val="B01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1DD308-9CE7-CA41-A1F8-02A62B7B7C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7" y="1821062"/>
            <a:ext cx="3305175" cy="236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77444F-3CD8-AB44-A75C-DF28F815E9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85" y="1824554"/>
            <a:ext cx="1625600" cy="235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66EADB-C3FC-7347-AAF4-1F2C9F59B80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1062"/>
            <a:ext cx="2171178" cy="235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72CD9A-F7F3-DE42-AEF7-6AF59759EBA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994" y="1821062"/>
            <a:ext cx="3155710" cy="236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E70077-AB59-AE41-A285-D7FB0B4D5F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2" y="4358640"/>
            <a:ext cx="3731895" cy="249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B20813-82E1-704C-877A-B009CB6E8A9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899" y="4358639"/>
            <a:ext cx="3441805" cy="2499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28DFC4-FA01-7241-A940-1453B21B355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041" y="4358639"/>
            <a:ext cx="3194137" cy="2499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9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9DBB14-4E89-6F4D-BADB-107CDD139406}"/>
              </a:ext>
            </a:extLst>
          </p:cNvPr>
          <p:cNvSpPr/>
          <p:nvPr/>
        </p:nvSpPr>
        <p:spPr>
          <a:xfrm>
            <a:off x="467638" y="297865"/>
            <a:ext cx="96909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директора Греческого Культурного Центра (ГКЦ) Теодоры </a:t>
            </a:r>
            <a:r>
              <a:rPr lang="ru-RU" b="1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присвоение ей звания почетного члена Греко-Российского Общества Дружбы и </a:t>
            </a:r>
            <a:r>
              <a:rPr lang="ru-RU" b="1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Сотрудниченства</a:t>
            </a:r>
            <a:r>
              <a:rPr lang="ru-RU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l-GR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5 </a:t>
            </a:r>
            <a:r>
              <a:rPr lang="el-GR" b="1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сентября</a:t>
            </a:r>
            <a:r>
              <a:rPr lang="el-GR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2018 </a:t>
            </a:r>
            <a:r>
              <a:rPr lang="el-GR" b="1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el-GR" b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652BC2-6F8E-3641-8E11-73B4470A3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49" y="12211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 descr="41684558_2133554350297815_3696350851820945408_n_">
            <a:extLst>
              <a:ext uri="{FF2B5EF4-FFF2-40B4-BE49-F238E27FC236}">
                <a16:creationId xmlns:a16="http://schemas.microsoft.com/office/drawing/2014/main" id="{9F785AFB-4EAA-CC45-9B4D-E5DE75FE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9" y="1221195"/>
            <a:ext cx="3378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3E465EFA-856C-C24A-80E8-42D2D9FEC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699" y="1223774"/>
            <a:ext cx="125700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5" name="Picture 3" descr="41727106_250213475684139_8902867425310015488_n_">
            <a:extLst>
              <a:ext uri="{FF2B5EF4-FFF2-40B4-BE49-F238E27FC236}">
                <a16:creationId xmlns:a16="http://schemas.microsoft.com/office/drawing/2014/main" id="{0AF4134A-9C0B-8E40-BD85-498473D8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223774"/>
            <a:ext cx="3384972" cy="190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B48A95-B72E-F34F-BCD8-547742050E23}"/>
              </a:ext>
            </a:extLst>
          </p:cNvPr>
          <p:cNvSpPr/>
          <p:nvPr/>
        </p:nvSpPr>
        <p:spPr>
          <a:xfrm>
            <a:off x="467638" y="3279059"/>
            <a:ext cx="11219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"/>
              </a:spcAft>
              <a:buFont typeface="Arial" panose="020B0604020202020204" pitchFamily="34" charset="0"/>
              <a:buChar char="•"/>
            </a:pPr>
            <a:r>
              <a:rPr lang="x-none" b="1">
                <a:solidFill>
                  <a:srgbClr val="002060"/>
                </a:solidFill>
                <a:latin typeface="Times New Roman" panose="02020603050405020304" pitchFamily="18" charset="0"/>
              </a:rPr>
              <a:t>Вручение директору Греческого Культурного Центра _ГКЦ) Теодоре Янници почетного диплома клуба UNESCO Пирея и островов (Греция) за личный вклад в развитие и сохранение духовности и культурных ценностей. Москва, 7 ноября 2018г.</a:t>
            </a:r>
            <a:endParaRPr lang="ru-RU" sz="3200" b="1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60264A-1F16-5648-A36C-7A3E6923D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49" y="4402372"/>
            <a:ext cx="152256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7" name="Picture 5" descr="_____%20________,%20_____%20_________">
            <a:extLst>
              <a:ext uri="{FF2B5EF4-FFF2-40B4-BE49-F238E27FC236}">
                <a16:creationId xmlns:a16="http://schemas.microsoft.com/office/drawing/2014/main" id="{C51223FE-AF37-494E-B933-305510B2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9" y="4402372"/>
            <a:ext cx="3378200" cy="223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4D744E08-E894-134E-A1EC-DF7950E30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699" y="4355252"/>
            <a:ext cx="154741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9" name="Picture 7" descr="_____%20________,%20_________%20_________,%20_______%20______,____%20________">
            <a:extLst>
              <a:ext uri="{FF2B5EF4-FFF2-40B4-BE49-F238E27FC236}">
                <a16:creationId xmlns:a16="http://schemas.microsoft.com/office/drawing/2014/main" id="{32267FCE-084F-754B-A493-8574B6F4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98" y="4355252"/>
            <a:ext cx="3384973" cy="22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5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BED42-C4BA-FF24-BD09-805C884A2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1457AE-1F81-7871-B815-68173D3C3680}"/>
              </a:ext>
            </a:extLst>
          </p:cNvPr>
          <p:cNvSpPr/>
          <p:nvPr/>
        </p:nvSpPr>
        <p:spPr>
          <a:xfrm>
            <a:off x="665017" y="879069"/>
            <a:ext cx="10533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ΠΡΟΓΡΑΜΜΑΤΑ – ΔΡΑΣΤΗΡΙΟΤΗΤΕΣ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TOY</a:t>
            </a:r>
            <a:r>
              <a:rPr lang="el-G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ΚΕΝΤΡΟΥ ΕΛΛΗΝΙΚΟΥ ΠΟΛΙΤΙΣΜΟΥ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l-GR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Κ.Ε.Π. –ΕΚΠΑΙΔΕΥΣΗ, ΔΙΑΦΩΤΙΣΜΟΣ, ΠΟΛΙΤΙΣΜΟΣ !!!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AB5965AB-D85C-F957-873F-1D56643BC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070" y="2617625"/>
            <a:ext cx="7690118" cy="288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9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Объект 4">
            <a:extLst>
              <a:ext uri="{FF2B5EF4-FFF2-40B4-BE49-F238E27FC236}">
                <a16:creationId xmlns:a16="http://schemas.microsoft.com/office/drawing/2014/main" id="{8BCCDA10-F4DC-8A06-3508-C807678A0F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9616" y="476672"/>
            <a:ext cx="7235996" cy="5427638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346A2B5A-1A14-4C45-9E5C-766738206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1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8CD878-970E-EE47-BBF6-6CCCC854813D}"/>
              </a:ext>
            </a:extLst>
          </p:cNvPr>
          <p:cNvSpPr/>
          <p:nvPr/>
        </p:nvSpPr>
        <p:spPr>
          <a:xfrm>
            <a:off x="-1" y="155800"/>
            <a:ext cx="7515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l-GR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Москва</a:t>
            </a: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21 </a:t>
            </a:r>
            <a:r>
              <a:rPr lang="el-GR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декабря</a:t>
            </a: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2018г.</a:t>
            </a:r>
            <a:r>
              <a:rPr lang="ru-RU" sz="1600" b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Генеральное Консульство Греции в Москве,  Отдел по Туризму</a:t>
            </a:r>
            <a:r>
              <a:rPr lang="ru-RU" sz="1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Вручение руководителем Офиса Национальной Туристической Организации – Отдела по Туризму Посольства Греции в Москве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Поликарпосом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Эфстафиу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директору ГКЦ Теодоре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почетной грамоты за подписью Министра Туризма Греческой Республики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Элены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Кунтура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 неоценимый вклад и сотрудничество в рамках Перекрестного Года Туризма России - Греции 2017-2018 гг.</a:t>
            </a:r>
            <a:endParaRPr lang="ru-RU" sz="16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21D9396-07B6-2545-91B7-40D2F1093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8900" y="186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 descr="2018-12-21_16-37-58">
            <a:extLst>
              <a:ext uri="{FF2B5EF4-FFF2-40B4-BE49-F238E27FC236}">
                <a16:creationId xmlns:a16="http://schemas.microsoft.com/office/drawing/2014/main" id="{DB161015-EFA2-8640-A287-90CB5BE4D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16" y="105682"/>
            <a:ext cx="4062608" cy="26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5506D5-53FD-1D40-ACFE-6548307F39FE}"/>
              </a:ext>
            </a:extLst>
          </p:cNvPr>
          <p:cNvSpPr/>
          <p:nvPr/>
        </p:nvSpPr>
        <p:spPr>
          <a:xfrm>
            <a:off x="6096000" y="3028816"/>
            <a:ext cx="60166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 марта 2019 года прекрасно представила детская театральная студия</a:t>
            </a: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Греческого Культурного Центра - ГКЦ, под руководством</a:t>
            </a: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Георгия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Червинского</a:t>
            </a:r>
            <a:r>
              <a:rPr lang="el-GR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басни Эзопа, завоевав диплом 1 первой степени на Фестивале "</a:t>
            </a:r>
            <a:r>
              <a:rPr lang="ru-RU" b="1" i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Планета искусств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". </a:t>
            </a:r>
            <a:endParaRPr lang="ru-RU" sz="16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 descr="фото 1">
            <a:extLst>
              <a:ext uri="{FF2B5EF4-FFF2-40B4-BE49-F238E27FC236}">
                <a16:creationId xmlns:a16="http://schemas.microsoft.com/office/drawing/2014/main" id="{0B2C0155-570A-C64E-96DB-6E6F68A57E3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5" y="2621980"/>
            <a:ext cx="3239135" cy="22904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07B40423-B2D2-1F48-A8B9-DD12B111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54" y="26219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9" name="Picture 3" descr="MyCollages%201">
            <a:extLst>
              <a:ext uri="{FF2B5EF4-FFF2-40B4-BE49-F238E27FC236}">
                <a16:creationId xmlns:a16="http://schemas.microsoft.com/office/drawing/2014/main" id="{47AA881B-038A-9842-904A-4CE6B4F12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54" y="2621980"/>
            <a:ext cx="23495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74EB7B-195B-8842-9F65-E607C580D1BB}"/>
              </a:ext>
            </a:extLst>
          </p:cNvPr>
          <p:cNvSpPr/>
          <p:nvPr/>
        </p:nvSpPr>
        <p:spPr>
          <a:xfrm>
            <a:off x="140887" y="5067407"/>
            <a:ext cx="73747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Медаль Пушкина</a:t>
            </a:r>
            <a:r>
              <a:rPr lang="ru-RU" sz="1600" b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 мая 2019 г., Указ Президента Российской Федерации № 214</a:t>
            </a:r>
            <a:r>
              <a:rPr lang="ru-RU" sz="1600" b="1">
                <a:latin typeface="Times New Roman" panose="02020603050405020304" pitchFamily="18" charset="0"/>
                <a:ea typeface="Times New Roman" panose="02020603050405020304" pitchFamily="18" charset="0"/>
              </a:rPr>
              <a:t> .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заслуги в укреплении дружбы и сотрудничества между народами, плодотворную деятельность по сближению и взаимообогащению культур наций и народностей руководитель Греческого Культурного Центра в Москве Теодора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была награждена медалью Пушкина.  </a:t>
            </a:r>
            <a:endParaRPr lang="ru-RU" sz="16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63E226-6A98-AC4A-977E-E67BE43863E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1292318" y="3521817"/>
            <a:ext cx="83150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1" name="Picture 5" descr="ÐÐ»Ñ ÐºÐ°ÑÐµÑÑÐ²ÐµÐ½Ð½Ð¾Ð¹ Ð¿ÐµÑÐ°ÑÐ¸: ÑÐµÐºÑÑÐ°Ñ ÑÑÑÐ°Ð½Ð¸ÑÐ° Ð² ÑÐ¾ÑÐ¼Ð°ÑÐµ TIFF">
            <a:extLst>
              <a:ext uri="{FF2B5EF4-FFF2-40B4-BE49-F238E27FC236}">
                <a16:creationId xmlns:a16="http://schemas.microsoft.com/office/drawing/2014/main" id="{70620B3B-9226-5844-80BC-205FEC41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44" y="4567776"/>
            <a:ext cx="1585064" cy="22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AC5D4E8E-B5D9-2E42-8F75-CE5EDF062D6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535279" y="3720107"/>
            <a:ext cx="79997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3" name="Picture 7" descr="ÐÐ»Ñ ÐºÐ°ÑÐµÑÑÐ²ÐµÐ½Ð½Ð¾Ð¹ Ð¿ÐµÑÐ°ÑÐ¸: ÑÐµÐºÑÑÐ°Ñ ÑÑÑÐ°Ð½Ð¸ÑÐ° Ð² ÑÐ¾ÑÐ¼Ð°ÑÐµ TIFF">
            <a:extLst>
              <a:ext uri="{FF2B5EF4-FFF2-40B4-BE49-F238E27FC236}">
                <a16:creationId xmlns:a16="http://schemas.microsoft.com/office/drawing/2014/main" id="{D8F99FD7-66F6-E540-A3F7-453E573EB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179" y="4567776"/>
            <a:ext cx="1636045" cy="231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6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2FE7F2-2348-BC49-8D83-928F51B6A048}"/>
              </a:ext>
            </a:extLst>
          </p:cNvPr>
          <p:cNvSpPr/>
          <p:nvPr/>
        </p:nvSpPr>
        <p:spPr>
          <a:xfrm>
            <a:off x="5345412" y="3152828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Памятый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знак. </a:t>
            </a:r>
            <a:r>
              <a:rPr lang="ru-RU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Боспорские Агоны__Круглый Стол</a:t>
            </a:r>
            <a:r>
              <a:rPr lang="ru-RU" b="1" i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1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ΧΧΙ </a:t>
            </a:r>
            <a:r>
              <a:rPr lang="ru-RU" sz="1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Международный Фестиваль Античного Искусства «БОСПОРСКИЕ АГОНЫ» (г. Керчь).</a:t>
            </a:r>
            <a:endParaRPr lang="ru-RU" sz="16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C5628B-10B4-514E-9C1B-E3343D9FD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268" y="1271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Picture 1" descr="20190611_100949">
            <a:extLst>
              <a:ext uri="{FF2B5EF4-FFF2-40B4-BE49-F238E27FC236}">
                <a16:creationId xmlns:a16="http://schemas.microsoft.com/office/drawing/2014/main" id="{90DF6B5C-6FA7-9F47-99A7-2F0A557C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997" y="3026451"/>
            <a:ext cx="2295953" cy="17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3AC02B08-6C0C-B54E-814C-C94839535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6361" y="2026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3" name="Picture 3" descr="20190610_112239">
            <a:extLst>
              <a:ext uri="{FF2B5EF4-FFF2-40B4-BE49-F238E27FC236}">
                <a16:creationId xmlns:a16="http://schemas.microsoft.com/office/drawing/2014/main" id="{0C116818-69C6-4740-B4E9-B4FE01E2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62" y="2688727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B64C2A-721D-1D43-94AB-945294FFE63D}"/>
              </a:ext>
            </a:extLst>
          </p:cNvPr>
          <p:cNvSpPr/>
          <p:nvPr/>
        </p:nvSpPr>
        <p:spPr>
          <a:xfrm>
            <a:off x="50279" y="5322942"/>
            <a:ext cx="7678280" cy="1485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ВНОВЬ МОМЕНТ В ИСТОРИИ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ГРЕЧЕСКИЙ КУЛЬТУРНЫЙ ЦЕНТР – ГКЦ  на ТАВРИЧЕСКОЙ ЗЕМЛЕ . «ЦАРЬ ЭДИП» Софокла. ПРИЗ ЖЮРИ за ЛУЧШУЮ РЕЖИССУРУ </a:t>
            </a:r>
            <a:r>
              <a:rPr lang="el-GR" sz="1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1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el-GR" sz="1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Ι</a:t>
            </a:r>
            <a:r>
              <a:rPr lang="ru-RU" sz="1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МЕЖДУНАРОДНЫЙ ФЕСТИВАЛЬ АНТИЧНОГО ИСКУССТВА «БОСПОРСКИЕ АГОНЫ» 13 июня 2019 г.,  Керчь/Пантикапей</a:t>
            </a:r>
            <a:endParaRPr lang="ru-RU" sz="16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3B7BDF-9075-204D-B1FF-B9C704CE4A0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9" y="4183693"/>
            <a:ext cx="3782861" cy="267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10F321-EA2D-264A-AAAC-CE36D51F3F5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4685" y="407457"/>
            <a:ext cx="2267585" cy="170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4E1B21-FA59-064D-ADFE-2338F59B4C8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87764" y="389043"/>
            <a:ext cx="2292350" cy="171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4D1B58-AAAF-3543-BCCB-FE6FD6C6587F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762" y="102339"/>
            <a:ext cx="3008334" cy="22923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9C1E70-F396-EA43-BD4D-7E1BE2A1E4F7}"/>
              </a:ext>
            </a:extLst>
          </p:cNvPr>
          <p:cNvSpPr/>
          <p:nvPr/>
        </p:nvSpPr>
        <p:spPr>
          <a:xfrm>
            <a:off x="161122" y="128948"/>
            <a:ext cx="43357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Медаль Пушкина. 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Церемония награждения 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директора Греческого Культурного Центра – ГКЦ Теодоры </a:t>
            </a:r>
            <a:r>
              <a:rPr lang="ru-RU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сентября 2019г. в Министерстве Иностранных Дел (МИД) Российской Федерации. Указом Президента РФ В.В. Путина № 214 от 13 мая 2019г.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5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3621E3-62C8-83D4-A6F1-AE75A7E4545A}"/>
              </a:ext>
            </a:extLst>
          </p:cNvPr>
          <p:cNvSpPr txBox="1"/>
          <p:nvPr/>
        </p:nvSpPr>
        <p:spPr>
          <a:xfrm>
            <a:off x="297693" y="2416175"/>
            <a:ext cx="7842008" cy="5534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spcAft>
                <a:spcPts val="120"/>
              </a:spcAft>
            </a:pPr>
            <a:r>
              <a:rPr lang="ru-RU" sz="1800" b="1" kern="1800">
                <a:solidFill>
                  <a:srgbClr val="99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Директора ГКЦ </a:t>
            </a:r>
            <a:r>
              <a:rPr lang="ru-RU" sz="1800" b="1" kern="1800" err="1">
                <a:solidFill>
                  <a:srgbClr val="99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Макариевской</a:t>
            </a:r>
            <a:r>
              <a:rPr lang="ru-RU" sz="1800" b="1" kern="1800">
                <a:solidFill>
                  <a:srgbClr val="99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премией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just">
              <a:spcAft>
                <a:spcPts val="120"/>
              </a:spcAft>
            </a:pPr>
            <a:r>
              <a:rPr lang="ru-RU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Среда, 30 октября 2019г. Президиум Российской Академии Наук-РАН. Награждение</a:t>
            </a:r>
            <a:r>
              <a:rPr lang="el-GR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Патриархом Московским и всея Руси Кириллом</a:t>
            </a:r>
            <a:r>
              <a:rPr lang="el-GR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лауреатов</a:t>
            </a:r>
            <a:r>
              <a:rPr lang="el-GR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i="1" u="sng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премии памяти Митрополита Московского и Коломенского Макария по гуманитарным наукам 2018–2019 гг</a:t>
            </a:r>
            <a:r>
              <a:rPr lang="ru-RU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just"/>
            <a:r>
              <a:rPr lang="ru-RU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значительные достижения в научном творчестве Комитет и Фонд по премиям памяти Митрополита Московского и Коломенского Макария (Булгакова) награждает благодарственной грамотой</a:t>
            </a:r>
            <a:r>
              <a:rPr lang="el-GR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sz="18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Теодору (Феодору), директора РОО «Греческий Культурный Центр», кандидата исторических наук. Теодора </a:t>
            </a:r>
            <a:r>
              <a:rPr lang="ru-RU" sz="1800" b="1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sz="18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награждена за свою научную работу «Греческий мир в конце XVIII– начале XX вв. по российским источникам (к вопросу об изучении самосознания греков)», изданную в 2018 году в виде билингвы (на русском и греческом языках) по случаю исполнения 190летия установления дипломатических отношений между Грецией и Россией.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b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подробнее:</a:t>
            </a:r>
            <a:r>
              <a:rPr lang="el-GR" sz="1600" b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1600" u="sng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lang="ru-RU" sz="1600" u="sng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l-GR" sz="1600" u="sng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ru-RU" sz="1600" u="sng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l-GR" sz="1600" u="sng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patriarchia</a:t>
            </a:r>
            <a:r>
              <a:rPr lang="ru-RU" sz="1600" u="sng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l-GR" sz="1600" u="sng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sz="1600" u="sng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l-GR" sz="1600" u="sng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db</a:t>
            </a:r>
            <a:r>
              <a:rPr lang="ru-RU" sz="1600" u="sng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l-GR" sz="1600" u="sng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text</a:t>
            </a:r>
            <a:r>
              <a:rPr lang="ru-RU" sz="1600" u="sng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1600" b="1" i="1" u="none" strike="noStrike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ru-RU" sz="1600" b="1" i="1" u="none" strike="noStrike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u="none" strike="noStrike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9D152018-4239-8FC0-A319-03910D58B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4" y="0"/>
            <a:ext cx="32004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0" descr="A person and person standing in front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04E85FF6-16C2-D393-482E-4D9A77DA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90" y="-65088"/>
            <a:ext cx="3554342" cy="306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8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9" descr="Graphical user interface&#10;&#10;Description automatically generated">
            <a:extLst>
              <a:ext uri="{FF2B5EF4-FFF2-40B4-BE49-F238E27FC236}">
                <a16:creationId xmlns:a16="http://schemas.microsoft.com/office/drawing/2014/main" id="{C2EB3445-03EB-B5E9-E206-35FE6A1F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16" y="1352098"/>
            <a:ext cx="3770616" cy="528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8B338CD-BB80-643A-B989-74A52256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407" y="46973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FBC89C-47F3-EC8D-90CA-9541C339146E}"/>
              </a:ext>
            </a:extLst>
          </p:cNvPr>
          <p:cNvSpPr txBox="1"/>
          <p:nvPr/>
        </p:nvSpPr>
        <p:spPr>
          <a:xfrm>
            <a:off x="2450385" y="428768"/>
            <a:ext cx="78854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директора ГКЦ 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Теодоры </a:t>
            </a:r>
            <a:r>
              <a:rPr lang="ru-RU" sz="1800" b="1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представителем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Европе Международной Ассоциации Греческих Писателей </a:t>
            </a:r>
            <a:r>
              <a:rPr lang="ru-RU" sz="1800" b="1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Исавеллы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Марату </a:t>
            </a:r>
            <a:r>
              <a:rPr lang="ru-RU" sz="1800" b="1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Аргираки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l-GR" sz="180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AA093A-B6F1-7A5F-1899-E49915C953C4}"/>
              </a:ext>
            </a:extLst>
          </p:cNvPr>
          <p:cNvSpPr txBox="1"/>
          <p:nvPr/>
        </p:nvSpPr>
        <p:spPr>
          <a:xfrm>
            <a:off x="2547991" y="308225"/>
            <a:ext cx="65985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"/>
              </a:spcAft>
            </a:pPr>
            <a:r>
              <a:rPr lang="ru-RU" sz="1800" b="1" kern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директора Греческого Культурного Центра – ГКЦ Теодоры </a:t>
            </a:r>
            <a:r>
              <a:rPr lang="ru-RU" sz="1800" b="1" kern="180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sz="1800" b="1" kern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Международным Литературным Форумом за Мир и Права Человека и присвоение ей почетного звания «Международный Посол Мира», 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Афины, Январь 2021г</a:t>
            </a:r>
            <a:r>
              <a:rPr lang="ru-RU" sz="24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l-GR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Εικόνα 18" descr="https://resize.yandex.net/mailservice?url=http%3A%2F%2Fwww.hecucenter.ru%2Fup%2F2021-02-15_15-47-25.jpg&amp;proxy=yes&amp;key=15f3688ec9e472a582a9fda738d229b1">
            <a:extLst>
              <a:ext uri="{FF2B5EF4-FFF2-40B4-BE49-F238E27FC236}">
                <a16:creationId xmlns:a16="http://schemas.microsoft.com/office/drawing/2014/main" id="{EE3714A1-0C74-EFFC-5EF0-3DADA1A21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18" y="1447888"/>
            <a:ext cx="3688441" cy="54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5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Рисунок 190" descr="A picture containing text, group&#10;&#10;Description automatically generated">
            <a:extLst>
              <a:ext uri="{FF2B5EF4-FFF2-40B4-BE49-F238E27FC236}">
                <a16:creationId xmlns:a16="http://schemas.microsoft.com/office/drawing/2014/main" id="{187A38F4-CBAC-1F1A-628D-34419E0C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56" y="1447716"/>
            <a:ext cx="3944232" cy="26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137191-D224-F8C3-7411-27FD3304BFB2}"/>
              </a:ext>
            </a:extLst>
          </p:cNvPr>
          <p:cNvSpPr txBox="1"/>
          <p:nvPr/>
        </p:nvSpPr>
        <p:spPr>
          <a:xfrm>
            <a:off x="2887038" y="801385"/>
            <a:ext cx="6010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нашего спектакля </a:t>
            </a:r>
            <a:r>
              <a:rPr lang="ru-RU" sz="18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«ПЕСНЬ АДЖИМУШКАЯ»</a:t>
            </a:r>
            <a:r>
              <a:rPr lang="ru-RU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 июня 2021г. </a:t>
            </a:r>
            <a:r>
              <a:rPr lang="ru-RU" sz="1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Керчи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1" name="Рисунок 33">
            <a:extLst>
              <a:ext uri="{FF2B5EF4-FFF2-40B4-BE49-F238E27FC236}">
                <a16:creationId xmlns:a16="http://schemas.microsoft.com/office/drawing/2014/main" id="{DA8E4233-4949-7DDB-8448-3E8263AE9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20" y="1447716"/>
            <a:ext cx="3584636" cy="267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35">
            <a:extLst>
              <a:ext uri="{FF2B5EF4-FFF2-40B4-BE49-F238E27FC236}">
                <a16:creationId xmlns:a16="http://schemas.microsoft.com/office/drawing/2014/main" id="{941C23B1-3066-55D0-334A-066FCFEAA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75037" y="4470049"/>
            <a:ext cx="3027701" cy="226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34">
            <a:extLst>
              <a:ext uri="{FF2B5EF4-FFF2-40B4-BE49-F238E27FC236}">
                <a16:creationId xmlns:a16="http://schemas.microsoft.com/office/drawing/2014/main" id="{819E26AB-0184-902D-BA29-BA574D3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66388" y="1904916"/>
            <a:ext cx="352742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Рисунок 180">
            <a:extLst>
              <a:ext uri="{FF2B5EF4-FFF2-40B4-BE49-F238E27FC236}">
                <a16:creationId xmlns:a16="http://schemas.microsoft.com/office/drawing/2014/main" id="{49E0A7B6-C1B8-71DB-B8DF-D36F57E2F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81" y="4117524"/>
            <a:ext cx="3682904" cy="276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97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D3A6DD-02D8-B7E0-6203-A6426AC05DA9}"/>
              </a:ext>
            </a:extLst>
          </p:cNvPr>
          <p:cNvSpPr txBox="1"/>
          <p:nvPr/>
        </p:nvSpPr>
        <p:spPr>
          <a:xfrm>
            <a:off x="2804845" y="380144"/>
            <a:ext cx="63417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"/>
              </a:spcAft>
            </a:pPr>
            <a:r>
              <a:rPr lang="x-none" sz="1800" b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Танцевальный Коллектив Греческого Культурного Центра – ГКЦ </a:t>
            </a:r>
            <a:r>
              <a:rPr lang="x-none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занял почетное </a:t>
            </a:r>
            <a:r>
              <a:rPr lang="x-none" sz="1800" b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3-е место на Всероссийском онлайн-марафоне</a:t>
            </a:r>
            <a:r>
              <a:rPr lang="x-none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«</a:t>
            </a:r>
            <a:r>
              <a:rPr lang="x-none" sz="1800" b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Танцы греков России</a:t>
            </a:r>
            <a:r>
              <a:rPr lang="x-none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», прошедшем в воскресенье 27 июня 2021г.</a:t>
            </a:r>
            <a:endParaRPr lang="el-GR" sz="40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Рисунок 205" descr="A picture containing sport, floor, indoor, dancer&#10;&#10;Description automatically generated">
            <a:extLst>
              <a:ext uri="{FF2B5EF4-FFF2-40B4-BE49-F238E27FC236}">
                <a16:creationId xmlns:a16="http://schemas.microsoft.com/office/drawing/2014/main" id="{CBC3EF17-B56A-3EA1-4FD9-AA421FAA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6" y="2087963"/>
            <a:ext cx="5404207" cy="298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1073742009">
            <a:extLst>
              <a:ext uri="{FF2B5EF4-FFF2-40B4-BE49-F238E27FC236}">
                <a16:creationId xmlns:a16="http://schemas.microsoft.com/office/drawing/2014/main" id="{FBB81AA1-2027-88CD-E70A-CD58877C8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93" y="2092121"/>
            <a:ext cx="5404206" cy="297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8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F9E2FD-023C-16FB-25DF-0DFA99DC6405}"/>
              </a:ext>
            </a:extLst>
          </p:cNvPr>
          <p:cNvSpPr txBox="1"/>
          <p:nvPr/>
        </p:nvSpPr>
        <p:spPr>
          <a:xfrm>
            <a:off x="1397285" y="143838"/>
            <a:ext cx="77492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мэром </a:t>
            </a:r>
            <a:r>
              <a:rPr lang="ru-RU" sz="180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Пилоса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180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Наварино</a:t>
            </a:r>
            <a:r>
              <a:rPr lang="en-US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Панайотисом </a:t>
            </a:r>
            <a:r>
              <a:rPr lang="ru-RU" sz="1800" b="1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Карвеласом</a:t>
            </a:r>
            <a:r>
              <a:rPr lang="en-US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директора Греческого Культурного Центра</a:t>
            </a:r>
            <a:r>
              <a:rPr lang="en-US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Теодоры </a:t>
            </a:r>
            <a:r>
              <a:rPr lang="ru-RU" sz="1800" b="1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en-US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двух основных авторов-авторов проекта восстановления русской церкви Святого Николая на островке </a:t>
            </a:r>
            <a:r>
              <a:rPr lang="ru-RU" sz="180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Сфактириа</a:t>
            </a:r>
            <a:r>
              <a:rPr lang="en-US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Егора </a:t>
            </a:r>
            <a:r>
              <a:rPr lang="ru-RU" sz="1800" b="1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Прохорчука</a:t>
            </a:r>
            <a:r>
              <a:rPr lang="en-US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Кирилла Громова</a:t>
            </a:r>
            <a:r>
              <a:rPr lang="en-US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вклад в развитие региона </a:t>
            </a:r>
            <a:r>
              <a:rPr lang="ru-RU" sz="180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Мессиниа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за дружбу между нашими народами. </a:t>
            </a:r>
            <a:r>
              <a:rPr lang="el-GR" sz="180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Награда</a:t>
            </a:r>
            <a:r>
              <a:rPr lang="el-GR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l-GR" sz="1800" b="1" i="1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Достойно</a:t>
            </a:r>
            <a:r>
              <a:rPr lang="el-GR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1800" b="1" i="1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есть</a:t>
            </a:r>
            <a:r>
              <a:rPr lang="el-GR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- «</a:t>
            </a:r>
            <a:r>
              <a:rPr lang="en-US" sz="1800" b="1" i="1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Τιμής</a:t>
            </a:r>
            <a:r>
              <a:rPr lang="en-US" sz="1800" b="1" i="1">
                <a:solidFill>
                  <a:srgbClr val="002A7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800" b="1" i="1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Ένεκεν</a:t>
            </a:r>
            <a:r>
              <a:rPr lang="el-GR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el-GR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1073742000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98C2AD4D-9022-2BAF-E917-024602E68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89" y="1895595"/>
            <a:ext cx="3997911" cy="478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CD66B6B1-A16C-CD67-46EA-43B2D7065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76681"/>
            <a:ext cx="5236646" cy="393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0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8015D2-4B0E-5F0A-D9B5-D5A57AEA4072}"/>
              </a:ext>
            </a:extLst>
          </p:cNvPr>
          <p:cNvSpPr txBox="1"/>
          <p:nvPr/>
        </p:nvSpPr>
        <p:spPr>
          <a:xfrm>
            <a:off x="1304819" y="288306"/>
            <a:ext cx="762599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"/>
              </a:spcAft>
            </a:pPr>
            <a:r>
              <a:rPr lang="x-none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директора Греческого Культурного Центра – ГКЦ, к.и.н., актрисы </a:t>
            </a:r>
            <a:r>
              <a:rPr lang="x-none" sz="1800" b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Теодоры Янници Международной Ассоциацией/обществом греческих писателей - DEEL (</a:t>
            </a:r>
            <a:r>
              <a:rPr lang="x-none" sz="1800" b="0" u="sng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www.somateiodeel.blogspot.com</a:t>
            </a:r>
            <a:r>
              <a:rPr lang="x-none" sz="1800" b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x-none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за участие в составлении юбилейного тома </a:t>
            </a:r>
            <a:r>
              <a:rPr lang="x-none" sz="1800" b="0">
                <a:solidFill>
                  <a:srgbClr val="FFFF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x-none" sz="1800" b="1">
                <a:solidFill>
                  <a:srgbClr val="FFFFCC"/>
                </a:solidFill>
                <a:effectLst/>
                <a:highlight>
                  <a:srgbClr val="3333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МЕЖДУНАРОДНАЯ ЮБИЛЕЙНАЯ АНТОЛОГИЯ, 200 ЛЕТ С ГРЕЧЕСКОЙ РЕВОЛЮЦИИ 1821 ГОДА"</a:t>
            </a:r>
            <a:r>
              <a:rPr lang="ru-RU" sz="1800" b="1">
                <a:solidFill>
                  <a:srgbClr val="000099"/>
                </a:solidFill>
                <a:effectLst/>
                <a:highlight>
                  <a:srgbClr val="3333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x-none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 ноября 2021г., в Военном Музее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x-none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г. Афины</a:t>
            </a:r>
            <a:r>
              <a:rPr lang="ru-RU" b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x-none" sz="20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l-GR" sz="40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5" name="Рисунок 107374216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06B2D07-5D94-4BAD-9847-301290DF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98" y="2073410"/>
            <a:ext cx="3234841" cy="457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3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1073742265" descr="A picture containing text&#10;&#10;Description automatically generated">
            <a:extLst>
              <a:ext uri="{FF2B5EF4-FFF2-40B4-BE49-F238E27FC236}">
                <a16:creationId xmlns:a16="http://schemas.microsoft.com/office/drawing/2014/main" id="{10287957-E004-F2BE-F9A6-5B1EB8E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6033" y="3351158"/>
            <a:ext cx="4487081" cy="252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20D63-E96A-50D1-2EC4-CE26AEB33E1B}"/>
              </a:ext>
            </a:extLst>
          </p:cNvPr>
          <p:cNvSpPr txBox="1"/>
          <p:nvPr/>
        </p:nvSpPr>
        <p:spPr>
          <a:xfrm>
            <a:off x="2147299" y="945894"/>
            <a:ext cx="66910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just"/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за участие в </a:t>
            </a:r>
            <a:r>
              <a:rPr lang="el-GR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Большой Новогодней Хоровой</a:t>
            </a:r>
            <a:r>
              <a:rPr lang="el-GR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Ассамблеи, 26 декабря 2021,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Воскресенском Новоиерусалимском монастыре.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Объект 4">
            <a:extLst>
              <a:ext uri="{FF2B5EF4-FFF2-40B4-BE49-F238E27FC236}">
                <a16:creationId xmlns:a16="http://schemas.microsoft.com/office/drawing/2014/main" id="{51CD753F-10A3-C7E2-FDF1-074CE144F2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641" y="548680"/>
            <a:ext cx="6828665" cy="5121498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AD043E43-595A-45A6-8842-5F36E450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8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A3804D-2614-B965-CDBD-3C3E61CD83F2}"/>
              </a:ext>
            </a:extLst>
          </p:cNvPr>
          <p:cNvSpPr txBox="1"/>
          <p:nvPr/>
        </p:nvSpPr>
        <p:spPr>
          <a:xfrm>
            <a:off x="1623316" y="390418"/>
            <a:ext cx="7890553" cy="1978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Июль 2022г. Награждение директора Греческого Культурного Центра - ГКЦ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Теодоры </a:t>
            </a:r>
            <a:r>
              <a:rPr lang="ru-RU" sz="1800" b="1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номинации «Горячее Сердце» за творческое подвижничество и актёрскую страсть 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исполнение ролей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Богини Боспорской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пьесе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«ПЕСНЬ АДЖИМУШКАЯ» и </a:t>
            </a:r>
            <a:r>
              <a:rPr lang="ru-RU" sz="1800" b="1" i="1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Иокасты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пьесе</a:t>
            </a:r>
            <a:r>
              <a:rPr lang="ru-RU" sz="18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«ЦАРЬ ЭДИП» по Софоклу. - </a:t>
            </a:r>
            <a:r>
              <a:rPr lang="ru-RU" sz="1800" b="1" i="1" u="sng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Международный Театральный ландшафтный фестиваль «ТАЙНЫ ГОРЫ КРЕСТОВОЙ».</a:t>
            </a:r>
            <a:endParaRPr lang="el-GR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9FAE32E-452A-D8D4-7DA9-72CA1EB5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020"/>
            <a:ext cx="3265487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52063A5D-1B05-031A-6EDD-62F75AADE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80" y="2363193"/>
            <a:ext cx="4731624" cy="211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600C0287-103C-1050-A58F-145C61599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70" y="2368524"/>
            <a:ext cx="4712721" cy="212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8EE49E22-E8EF-44FA-3229-979B924D5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94" y="4489476"/>
            <a:ext cx="4752196" cy="213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10EF06B3-F4B1-2948-8540-FA06705C2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834" y="4479367"/>
            <a:ext cx="4766839" cy="213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4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A3804D-2614-B965-CDBD-3C3E61CD83F2}"/>
              </a:ext>
            </a:extLst>
          </p:cNvPr>
          <p:cNvSpPr txBox="1"/>
          <p:nvPr/>
        </p:nvSpPr>
        <p:spPr>
          <a:xfrm>
            <a:off x="312677" y="399836"/>
            <a:ext cx="5234684" cy="306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Международной Ассоциацией Греческих Литераторов – DEEL за участие в Международном фестивале поэтов «Литературный год «АЛКИС ЗЭИ» 2023, 100 лет со дня рождения великой греческой писательницы», награждается директор Греческого Культурного Центра – ГКЦ Теодора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 марта 2023г. </a:t>
            </a:r>
            <a:endParaRPr lang="el-G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245" y="468809"/>
            <a:ext cx="36385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A3804D-2614-B965-CDBD-3C3E61CD83F2}"/>
              </a:ext>
            </a:extLst>
          </p:cNvPr>
          <p:cNvSpPr txBox="1"/>
          <p:nvPr/>
        </p:nvSpPr>
        <p:spPr>
          <a:xfrm>
            <a:off x="465077" y="3676436"/>
            <a:ext cx="5234684" cy="306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Международной Ассоциацией Писателей и по инициативе Греческого Филиала, председателем которого является греческая писательница Ева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Петропулу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-Ляну, за ее большой вклад в распространение литературы, искусства, культуры и мира, награждается директор Греческого Культурного Центра – ГКЦ Теодора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март 2023г. </a:t>
            </a:r>
            <a:endParaRPr lang="el-G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3645" y="3638515"/>
            <a:ext cx="3638550" cy="2571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7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A3804D-2614-B965-CDBD-3C3E61CD83F2}"/>
              </a:ext>
            </a:extLst>
          </p:cNvPr>
          <p:cNvSpPr txBox="1"/>
          <p:nvPr/>
        </p:nvSpPr>
        <p:spPr>
          <a:xfrm>
            <a:off x="396753" y="4154259"/>
            <a:ext cx="5234684" cy="229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27 мая 2023г., поселок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Ароаниа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муниципалитет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Калаврита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округ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Ахайя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Греция. Награждение фондом «ОБЕТ НАЦИИ-СВЕТЛАЯ ЛИНИЯ» директора Греческого Культурного Центра-ГКЦ Теодора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 ее деятельность и ее провозглашение послом доброй воли.</a:t>
            </a:r>
            <a:endParaRPr lang="el-G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A3804D-2614-B965-CDBD-3C3E61CD83F2}"/>
              </a:ext>
            </a:extLst>
          </p:cNvPr>
          <p:cNvSpPr txBox="1"/>
          <p:nvPr/>
        </p:nvSpPr>
        <p:spPr>
          <a:xfrm>
            <a:off x="5860037" y="3657790"/>
            <a:ext cx="6011923" cy="295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Еще одно признание-международное награждение для Греческого Культурного Центра – ГКЦ от Международной организации по продвижению культуры, истории, искусства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Mil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Mentes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Por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Mexico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Association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International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Тысячи умов для Мексики;  за ее большой вклад в развитие образования, искусства, культуры и мира, награждается директор Греческого Культурного Центра – ГКЦ Теодора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Сентябрь 2023</a:t>
            </a:r>
            <a:endParaRPr lang="el-G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5540" y="331818"/>
            <a:ext cx="2581910" cy="3651885"/>
          </a:xfrm>
          <a:prstGeom prst="rect">
            <a:avLst/>
          </a:prstGeom>
          <a:noFill/>
        </p:spPr>
      </p:pic>
      <p:pic>
        <p:nvPicPr>
          <p:cNvPr id="7" name="Рисунок 6" descr="http://www.hecucenter.ru/up/2023_09_25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884" y="823930"/>
            <a:ext cx="3820795" cy="2544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5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5A3804D-2614-B965-CDBD-3C3E61CD83F2}"/>
              </a:ext>
            </a:extLst>
          </p:cNvPr>
          <p:cNvSpPr txBox="1"/>
          <p:nvPr/>
        </p:nvSpPr>
        <p:spPr>
          <a:xfrm>
            <a:off x="404117" y="274510"/>
            <a:ext cx="8236963" cy="6086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 декабря 2023 года в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ГосДуме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Федерального Собрания РФ в зале международных приемов состоялась церемония чествования лауреатов премии «Человек тысячелетия» и презентация энциклопедии «Люди нашего тысячелетия».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 идеи, концепции и руководитель проекта – член-корреспондент Международной академии общественных наук, кандидат философских наук Вера Анатольевна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Болдычева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Героями Энциклопедии и лауреатами Премии стали наши соотечественники: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	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офтальмохирург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академик РАН, председатель Московского общества греков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Христо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Периклович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Тахчиди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	хирург, онколог, академик РАН Иван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Сократович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Стилиди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	летчик-космонавт, Герой Российской Федерации, член Совета МОГ Федор Николаевич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Юрчихин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	журналист ФНКА греков России Никос Христофорович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Сидиропулос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	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 Греческого культурного центра, кандидат исторических наук, актриса, член Совета МОГ Теодора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Янници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 descr="nAOQu3AqFK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057" y="1405890"/>
            <a:ext cx="2968943" cy="4278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5A3804D-2614-B965-CDBD-3C3E61CD83F2}"/>
              </a:ext>
            </a:extLst>
          </p:cNvPr>
          <p:cNvSpPr txBox="1"/>
          <p:nvPr/>
        </p:nvSpPr>
        <p:spPr>
          <a:xfrm>
            <a:off x="404116" y="4057682"/>
            <a:ext cx="51371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30 июня 2024г., Театр РОМЭН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Международный Фестиваль Национальных Театров «МОСКВА – ГОРОД МИРА»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нашего спектакля «</a:t>
            </a:r>
            <a:r>
              <a:rPr lang="el-GR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ΕΥΤΥΧΙΑ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СЧАСТЬЕ !!! </a:t>
            </a:r>
          </a:p>
          <a:p>
            <a:pPr algn="just"/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Награждается автор сценария, режиссер-постановщик,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к.и.н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актриса, директор ГКЦ</a:t>
            </a:r>
          </a:p>
          <a:p>
            <a:pPr algn="just"/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Теодора ЯННИЦИ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790" y="109252"/>
            <a:ext cx="2832100" cy="37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hecucenter.ru/up/FB_IMG_171500067986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058" y="109252"/>
            <a:ext cx="3070860" cy="30708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809488" y="332616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Международное Награждение </a:t>
            </a:r>
            <a:r>
              <a:rPr lang="ru-RU" b="1" i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ГКЦ_Теодора</a:t>
            </a:r>
            <a:r>
              <a:rPr lang="ru-RU" b="1" i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Директору 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Греческого Культурного Центра – ГКЦ, кандидату исторических наук, актрисе Теодоре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отведено почетное место в альманахе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ВЫДАЮЩИХСЯ ЖЕНЩИН ЕВРОПЫ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представлены биографии женщин, внесших большой вклад в распространение литературы, искусства, культуры и мира. С ней вместе и ведущая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многотитулованная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греческая писательница, председатель Греческого Филиала 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Ассоциацией Писателей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Ева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Петропулу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-Ляну !!!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5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1105" y="128660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ОДНА НАГРАДА ДИРЕКТОРУ ГРЕЧЕСКОГО КУЛЬТУРНОГО ЦЕНТРА – ГКЦ  ТЕОДОРЫ ЯННИЦИ!!!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Памятной медалью 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Василия Григоровича-Барского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!!!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февраля 2025 года в Доме русского зарубежья им. А. Солженицына 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состоялось награждение выдающихся государственных, общественных деятелей, а также деятелей науки и культуры, членов ИППО. 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награжденных памятной медалью </a:t>
            </a:r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Василия Григоровича-Барского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директор 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Греческого Культурного Центра – ГКЦ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кандидат исторических наук, актриса, 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Теодора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Янници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вручил Председатель ИППО (Императорское Православное Палестинское Общество) 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Вадимович Степашин</a:t>
            </a:r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одежда, человек, обувь, платье&#10;&#10;Контент, сгенерированный ИИ, может содержать ошибки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" y="1559594"/>
            <a:ext cx="4126330" cy="35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16816" y="87090"/>
            <a:ext cx="11783506" cy="6710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САЙТ и СОЦ.СЕТИ ГКЦ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июле 2017г. введена новая рубрика ГКЦ-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2A7F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«ПОЛЕЗНАЯ ИНФОРМАЦИЯ»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, в которой прибывший в российскую столицу наш соотечественник или филэллин из дальнего и ближнего зарубежья может получить полезную и значимую, на наш взгляд, информацию о 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греческих местах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 в Москве, о достопримечательностях, о досуге, о магазинах, информацию первой и срочной необходимости и пр.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Прилагается ссылка на соответствующую рубрику нашего сайта </a:t>
            </a:r>
            <a:r>
              <a:rPr kumimoji="0" lang="ru-RU" altLang="ru-RU" sz="1600" b="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http://www.hecucenter.ru/ru/helpfulinfo/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2A7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Продолжает пополняться рубрика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ПораКушать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 [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ΩΡΑγι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αΦΑΪ]</a:t>
            </a:r>
            <a:r>
              <a:rPr lang="ru-RU" altLang="ru-RU" sz="1600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В партнерстве с греческой продюсерской компанией </a:t>
            </a: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rkpromotica ltd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 και и ее президентом, ведущей греческой журналисткой и нашим хорошим другом 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Times New Roman" pitchFamily="18" charset="0"/>
                <a:cs typeface="Times New Roman" pitchFamily="18" charset="0"/>
              </a:rPr>
              <a:t>Раней Кацаити </a:t>
            </a:r>
            <a:r>
              <a:rPr kumimoji="0" lang="ru-RU" altLang="ru-RU" sz="16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  <a:hlinkClick r:id="rId3"/>
              </a:rPr>
              <a:t>http://www.hecucenter.ru/ru/eattime/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A7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2A7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Продолжает пополняться рубрика 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ГРЕЦИЯ ВНУТРИ НАС - Η ΕΛΛΑΔΑ ΜΕΣΑ ΜΑΣ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A7F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инстаграме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ГКЦ - </a:t>
            </a:r>
            <a:r>
              <a:rPr kumimoji="0" lang="ru-RU" altLang="ru-RU" sz="16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>https://www.instagram.com/hecucenter/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, где публикуются фотографии подписчиков из Греции.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A7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Рубрика с книгами известной детской писательницы 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Евы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Петропулу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-Ляну.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A7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  <a:hlinkClick r:id="rId5"/>
              </a:rPr>
              <a:t>http://www.hecucenter.ru/ru/library/knigi_izvestnoj_grecheskoj_pisatelnicy_evy_petropululyanu.html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Рубрика 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cs typeface="Times New Roman" pitchFamily="18" charset="0"/>
              </a:rPr>
              <a:t>греческого историка Василиса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cs typeface="Times New Roman" pitchFamily="18" charset="0"/>
              </a:rPr>
              <a:t>Ченкелидиса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A7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  <a:hlinkClick r:id="rId6"/>
              </a:rPr>
              <a:t>http://www.hecucenter.ru/ru/library/rubrika_grecheskogo_istorika_vasilisa_chenkelidisa_.html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Рубрика 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ведущего греческого литератора, посла,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Христоса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Контовунисиоса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  <a:hlinkClick r:id="rId7"/>
              </a:rPr>
              <a:t>http://www.hecucenter.ru/ru/library/rubrika_veduschego_grecheskogo_literatora_hristosa_kontovunisiosa_.html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Рубрика ведущего греческого историка и журналиста </a:t>
            </a:r>
            <a:r>
              <a:rPr kumimoji="0" lang="ru-RU" altLang="ru-RU" sz="1600" b="1" i="1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Вирона</a:t>
            </a: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600" b="1" i="1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Каридиса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A7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  <a:hlinkClick r:id="rId8"/>
              </a:rPr>
              <a:t>http://www.hecucenter.ru/ru/library/rubrika_veduschego_grecheskogo_istorika_i_zhurnalista_virona_karidi.html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Рубрика 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cs typeface="Times New Roman" pitchFamily="18" charset="0"/>
              </a:rPr>
              <a:t>ведущего греческого историка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cs typeface="Times New Roman" pitchFamily="18" charset="0"/>
              </a:rPr>
              <a:t>Теофаниса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cs typeface="Times New Roman" pitchFamily="18" charset="0"/>
              </a:rPr>
              <a:t>Малкидиса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A7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  <a:hlinkClick r:id="rId9"/>
              </a:rPr>
              <a:t>http://www.hecucenter.ru/ru/library/ctati_veduschego_grecheskogo_istorika_teofanisa_malkidisa.html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Рубрика с интереснейшими передачами греческого журналиста 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Ахиллеаса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Пападионисиу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002A7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  <a:hlinkClick r:id="rId10"/>
              </a:rPr>
              <a:t>http://www.hecucenter.ru/ru/library/prilagayutsya_stati_i_intervyu_veduschego_grecheskogo_zhurnalista_ahilleasa_papadionisiu.html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4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512" y="4815531"/>
            <a:ext cx="11637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altLang="ru-RU" sz="33200" b="1" dirty="0">
              <a:solidFill>
                <a:srgbClr val="993300"/>
              </a:solidFill>
              <a:latin typeface="Sylfaen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9768" y="1213229"/>
            <a:ext cx="1130198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b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ЕЖЕНЕДЕЛЬНАЯ  Информационная поддержка </a:t>
            </a:r>
            <a:r>
              <a:rPr lang="ru-RU" altLang="ru-RU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Медиа портал у о Греческом Мире</a:t>
            </a:r>
            <a:r>
              <a:rPr lang="ru-RU" altLang="ru-RU" b="1" dirty="0">
                <a:solidFill>
                  <a:srgbClr val="2F549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«Время и мир»,</a:t>
            </a:r>
            <a:r>
              <a:rPr lang="ru-RU" altLang="ru-RU" b="1" dirty="0">
                <a:solidFill>
                  <a:srgbClr val="2F549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котором содержится специальная рубрика </a:t>
            </a:r>
            <a:r>
              <a:rPr lang="ru-RU" altLang="ru-RU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«Греческий мир», главный редактор – Валерий Емельянов.</a:t>
            </a:r>
            <a:endParaRPr lang="ru-RU" altLang="ru-RU" sz="1600" dirty="0">
              <a:solidFill>
                <a:srgbClr val="002A7F"/>
              </a:solidFill>
              <a:latin typeface="Sylfae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2A7F"/>
                </a:solidFill>
                <a:latin typeface="Sylfaen" pitchFamily="18" charset="0"/>
                <a:cs typeface="Arial" pitchFamily="34" charset="0"/>
              </a:rPr>
              <a:t> </a:t>
            </a:r>
            <a:endParaRPr lang="ru-RU" altLang="ru-RU" sz="1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Регулярно обновляются 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Новости и информационные бюллетени от Международной Ассоциации/Общества Друзей Никоса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Казандзакиса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-DEFNK,</a:t>
            </a: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 представителем по России которой является ГКЦ.</a:t>
            </a:r>
            <a:endParaRPr lang="ru-RU" altLang="ru-RU" sz="1600" dirty="0">
              <a:solidFill>
                <a:srgbClr val="002A7F"/>
              </a:solidFill>
              <a:latin typeface="Sylfae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2A7F"/>
                </a:solidFill>
                <a:latin typeface="Sylfaen" pitchFamily="18" charset="0"/>
                <a:cs typeface="Arial" pitchFamily="34" charset="0"/>
              </a:rPr>
              <a:t>   </a:t>
            </a:r>
            <a:endParaRPr lang="ru-RU" altLang="ru-RU" sz="1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Регулярно обновляются</a:t>
            </a:r>
            <a:r>
              <a:rPr lang="ru-RU" altLang="ru-RU" b="1" dirty="0">
                <a:solidFill>
                  <a:srgbClr val="2F549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Новости из Греции новостями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Мессинийской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Амфиктионии  </a:t>
            </a:r>
            <a:r>
              <a:rPr lang="ru-RU" altLang="ru-RU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https://amfiktyonia.gr/</a:t>
            </a:r>
            <a:r>
              <a:rPr lang="ru-RU" altLang="ru-RU" b="1" dirty="0">
                <a:solidFill>
                  <a:srgbClr val="2F549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(всемирный союз жителей округа </a:t>
            </a:r>
            <a:r>
              <a:rPr lang="ru-RU" altLang="ru-RU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Мессиниа</a:t>
            </a: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 Греции – где родилось национально-освободительное движение греческого народа в 1821 году), представителем по России которой является ГКЦ.</a:t>
            </a:r>
            <a:endParaRPr lang="ru-RU" alt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953F2F-02BA-B098-87C9-F229EE2D6F6F}"/>
              </a:ext>
            </a:extLst>
          </p:cNvPr>
          <p:cNvSpPr txBox="1"/>
          <p:nvPr/>
        </p:nvSpPr>
        <p:spPr>
          <a:xfrm flipH="1">
            <a:off x="184934" y="4695290"/>
            <a:ext cx="1200706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подписчиков в ВКонтакте –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4213</a:t>
            </a:r>
            <a:endParaRPr lang="el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подписчиков в 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Telegram </a:t>
            </a:r>
            <a:r>
              <a:rPr lang="en-US" sz="105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3"/>
              </a:rPr>
              <a:t>https</a:t>
            </a:r>
            <a:r>
              <a:rPr lang="ru-RU" sz="105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3"/>
              </a:rPr>
              <a:t>://</a:t>
            </a:r>
            <a:r>
              <a:rPr lang="en-US" sz="105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3"/>
              </a:rPr>
              <a:t>t</a:t>
            </a:r>
            <a:r>
              <a:rPr lang="ru-RU" sz="105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3"/>
              </a:rPr>
              <a:t>.</a:t>
            </a:r>
            <a:r>
              <a:rPr lang="en-US" sz="105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3"/>
              </a:rPr>
              <a:t>me</a:t>
            </a:r>
            <a:r>
              <a:rPr lang="ru-RU" sz="105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3"/>
              </a:rPr>
              <a:t>/</a:t>
            </a:r>
            <a:r>
              <a:rPr lang="en-US" sz="105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3"/>
              </a:rPr>
              <a:t>GreekCulturalCenter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 1186</a:t>
            </a:r>
            <a:endParaRPr lang="el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подписчиков в 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Instagram</a:t>
            </a:r>
            <a:r>
              <a:rPr lang="en-US" sz="105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@hecucenter  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4501</a:t>
            </a:r>
            <a:endParaRPr lang="el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подписчиков  на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Youtube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5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https</a:t>
            </a:r>
            <a:r>
              <a:rPr lang="ru-RU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://</a:t>
            </a:r>
            <a:r>
              <a:rPr lang="en-US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www</a:t>
            </a:r>
            <a:r>
              <a:rPr lang="ru-RU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.</a:t>
            </a:r>
            <a:r>
              <a:rPr lang="en-US" sz="1050" u="sng" dirty="0" err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youtube</a:t>
            </a:r>
            <a:r>
              <a:rPr lang="ru-RU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.</a:t>
            </a:r>
            <a:r>
              <a:rPr lang="en-US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com</a:t>
            </a:r>
            <a:r>
              <a:rPr lang="ru-RU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/</a:t>
            </a:r>
            <a:r>
              <a:rPr lang="en-US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channel</a:t>
            </a:r>
            <a:r>
              <a:rPr lang="ru-RU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/</a:t>
            </a:r>
            <a:r>
              <a:rPr lang="en-US" sz="1050" u="sng" dirty="0" err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UCViNQH</a:t>
            </a:r>
            <a:r>
              <a:rPr lang="ru-RU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3</a:t>
            </a:r>
            <a:r>
              <a:rPr lang="en-US" sz="1050" u="sng" dirty="0" err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EVWwAU</a:t>
            </a:r>
            <a:r>
              <a:rPr lang="ru-RU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6</a:t>
            </a:r>
            <a:r>
              <a:rPr lang="en-US" sz="1050" u="sng" dirty="0" err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STJiFi</a:t>
            </a:r>
            <a:r>
              <a:rPr lang="ru-RU" sz="1050" u="sng" dirty="0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8</a:t>
            </a:r>
            <a:r>
              <a:rPr lang="en-US" sz="1050" u="sng" dirty="0" err="1">
                <a:solidFill>
                  <a:srgbClr val="000080"/>
                </a:solidFill>
                <a:effectLst/>
                <a:latin typeface="Times New Roman" panose="02020603050405020304" pitchFamily="18" charset="0"/>
                <a:ea typeface="DengXian Light" panose="020B0503020204020204" pitchFamily="2" charset="-122"/>
                <a:hlinkClick r:id="rId4"/>
              </a:rPr>
              <a:t>tQ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 887</a:t>
            </a:r>
            <a:endParaRPr lang="el-G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4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Объект 4">
            <a:extLst>
              <a:ext uri="{FF2B5EF4-FFF2-40B4-BE49-F238E27FC236}">
                <a16:creationId xmlns:a16="http://schemas.microsoft.com/office/drawing/2014/main" id="{B8CAE918-3A85-2B3E-498F-8F2F64BAD4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601" y="404664"/>
            <a:ext cx="7474223" cy="5606716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0A5441D8-2FC1-4476-BAE1-3CD59EB46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4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Объект 4">
            <a:extLst>
              <a:ext uri="{FF2B5EF4-FFF2-40B4-BE49-F238E27FC236}">
                <a16:creationId xmlns:a16="http://schemas.microsoft.com/office/drawing/2014/main" id="{23F57A02-678B-39CB-0D29-C5DBC9C7A3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32" y="548680"/>
            <a:ext cx="7104790" cy="5328592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07E1AB94-B9FB-4FC3-AC99-06A0F4E58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Объект 4">
            <a:extLst>
              <a:ext uri="{FF2B5EF4-FFF2-40B4-BE49-F238E27FC236}">
                <a16:creationId xmlns:a16="http://schemas.microsoft.com/office/drawing/2014/main" id="{2FEC6CF3-433C-96A0-FBB0-461019A95E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7848" y="548681"/>
            <a:ext cx="4038942" cy="5385257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1ACFBEC7-3772-4243-BF56-D872A25F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9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Объект 4">
            <a:extLst>
              <a:ext uri="{FF2B5EF4-FFF2-40B4-BE49-F238E27FC236}">
                <a16:creationId xmlns:a16="http://schemas.microsoft.com/office/drawing/2014/main" id="{0CF59506-5423-C150-0221-3450D5A70A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9616" y="548681"/>
            <a:ext cx="7089476" cy="5317107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93E4923A-9447-48DF-8182-B5BB5C62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Объект 4">
            <a:extLst>
              <a:ext uri="{FF2B5EF4-FFF2-40B4-BE49-F238E27FC236}">
                <a16:creationId xmlns:a16="http://schemas.microsoft.com/office/drawing/2014/main" id="{A6DB4005-EA72-02BC-AE8B-34D08F1F43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32" y="548680"/>
            <a:ext cx="7243820" cy="543286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4CEB2956-63C9-46EE-B490-21441AEBC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1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Объект 4">
            <a:extLst>
              <a:ext uri="{FF2B5EF4-FFF2-40B4-BE49-F238E27FC236}">
                <a16:creationId xmlns:a16="http://schemas.microsoft.com/office/drawing/2014/main" id="{5F1717AC-FEE8-7E9A-507B-47D629B62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4" y="548681"/>
            <a:ext cx="7149108" cy="5361831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D7375597-64E1-4B73-BBAD-507D5C5AD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Объект 7">
            <a:extLst>
              <a:ext uri="{FF2B5EF4-FFF2-40B4-BE49-F238E27FC236}">
                <a16:creationId xmlns:a16="http://schemas.microsoft.com/office/drawing/2014/main" id="{FE50D9E9-5AE1-769B-C652-A6E060566A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801" y="548681"/>
            <a:ext cx="4018967" cy="5359003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763AEA37-B4D3-4F1B-8CBC-491B5E2B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Объект 4">
            <a:extLst>
              <a:ext uri="{FF2B5EF4-FFF2-40B4-BE49-F238E27FC236}">
                <a16:creationId xmlns:a16="http://schemas.microsoft.com/office/drawing/2014/main" id="{63D8C49C-925B-0616-2BAF-DB97D2AD96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648" y="548680"/>
            <a:ext cx="6840562" cy="5130422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8CF8467A-306E-4149-B4D2-90829936B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3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Объект 4">
            <a:extLst>
              <a:ext uri="{FF2B5EF4-FFF2-40B4-BE49-F238E27FC236}">
                <a16:creationId xmlns:a16="http://schemas.microsoft.com/office/drawing/2014/main" id="{A7AA78A4-06CA-A51C-F08B-435DB8666A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32" y="476672"/>
            <a:ext cx="7116910" cy="533903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E3355695-CD4E-41B4-BEA1-BEAD8DE4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79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Объект 4">
            <a:extLst>
              <a:ext uri="{FF2B5EF4-FFF2-40B4-BE49-F238E27FC236}">
                <a16:creationId xmlns:a16="http://schemas.microsoft.com/office/drawing/2014/main" id="{F94B2513-BD92-FCEE-7F5B-6D46A5557A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2629" y="548680"/>
            <a:ext cx="7008344" cy="525658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993C4605-1195-46FE-BFB1-92ACAAA9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8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Объект 4">
            <a:extLst>
              <a:ext uri="{FF2B5EF4-FFF2-40B4-BE49-F238E27FC236}">
                <a16:creationId xmlns:a16="http://schemas.microsoft.com/office/drawing/2014/main" id="{E9C1A97A-FB91-4013-6083-801C9862A4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1785" y="476672"/>
            <a:ext cx="4201857" cy="5602932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ECE73BFB-222E-4DC5-BD64-4A023D7D0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Объект 4">
            <a:extLst>
              <a:ext uri="{FF2B5EF4-FFF2-40B4-BE49-F238E27FC236}">
                <a16:creationId xmlns:a16="http://schemas.microsoft.com/office/drawing/2014/main" id="{32C7F53C-79F4-D113-4582-29D335D762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641" y="548680"/>
            <a:ext cx="7105505" cy="532844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C3EBDE28-EC47-482C-8ADE-CAEBE33AD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9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Объект 4">
            <a:extLst>
              <a:ext uri="{FF2B5EF4-FFF2-40B4-BE49-F238E27FC236}">
                <a16:creationId xmlns:a16="http://schemas.microsoft.com/office/drawing/2014/main" id="{9577C723-41EC-C10A-9CD6-6876D4F185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9656" y="548681"/>
            <a:ext cx="7044186" cy="5282811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3DE1B2CD-5A2E-43A0-A6C6-2A16CBCB7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0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Объект 4">
            <a:extLst>
              <a:ext uri="{FF2B5EF4-FFF2-40B4-BE49-F238E27FC236}">
                <a16:creationId xmlns:a16="http://schemas.microsoft.com/office/drawing/2014/main" id="{6FCF5374-358B-283C-8D1C-157C9D4A58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649" y="620688"/>
            <a:ext cx="6939025" cy="520392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907A2714-6641-4E71-9CC5-19DAC9308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4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Объект 4">
            <a:extLst>
              <a:ext uri="{FF2B5EF4-FFF2-40B4-BE49-F238E27FC236}">
                <a16:creationId xmlns:a16="http://schemas.microsoft.com/office/drawing/2014/main" id="{391ADE15-1FAE-BBF9-DABC-6CAE82883F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32" y="548680"/>
            <a:ext cx="6923112" cy="519233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2FF343BF-53ED-416B-9999-7535E5FA7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64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Объект 4">
            <a:extLst>
              <a:ext uri="{FF2B5EF4-FFF2-40B4-BE49-F238E27FC236}">
                <a16:creationId xmlns:a16="http://schemas.microsoft.com/office/drawing/2014/main" id="{B8B64075-5933-9B2F-1C76-CA98C1A63E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9617" y="476672"/>
            <a:ext cx="7207235" cy="5405090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ABECD0DA-4597-458F-A1EC-2EC8DE157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6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Объект 4">
            <a:extLst>
              <a:ext uri="{FF2B5EF4-FFF2-40B4-BE49-F238E27FC236}">
                <a16:creationId xmlns:a16="http://schemas.microsoft.com/office/drawing/2014/main" id="{704B3F22-4CB0-D02F-66F0-2DC75E7B7A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4" y="548680"/>
            <a:ext cx="7137530" cy="535384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C8D2DEB1-EC90-43FC-93D9-F48769E0C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8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Объект 4">
            <a:extLst>
              <a:ext uri="{FF2B5EF4-FFF2-40B4-BE49-F238E27FC236}">
                <a16:creationId xmlns:a16="http://schemas.microsoft.com/office/drawing/2014/main" id="{7E46FF14-5A5C-714E-A61B-9BE6E8B576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33" y="476673"/>
            <a:ext cx="7119289" cy="5339467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D4CF389B-9175-46C7-8151-A2F075A08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93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Объект 4">
            <a:extLst>
              <a:ext uri="{FF2B5EF4-FFF2-40B4-BE49-F238E27FC236}">
                <a16:creationId xmlns:a16="http://schemas.microsoft.com/office/drawing/2014/main" id="{D9C2C1F9-E6F9-5A09-3020-6A21F3F958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9617" y="548680"/>
            <a:ext cx="7134539" cy="535090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D3B4DFA4-66D5-47EF-A404-0F91A929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8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Объект 4">
            <a:extLst>
              <a:ext uri="{FF2B5EF4-FFF2-40B4-BE49-F238E27FC236}">
                <a16:creationId xmlns:a16="http://schemas.microsoft.com/office/drawing/2014/main" id="{8BCCDA10-F4DC-8A06-3508-C807678A0F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9616" y="476672"/>
            <a:ext cx="7235996" cy="5427638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346A2B5A-1A14-4C45-9E5C-766738206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Объект 4">
            <a:extLst>
              <a:ext uri="{FF2B5EF4-FFF2-40B4-BE49-F238E27FC236}">
                <a16:creationId xmlns:a16="http://schemas.microsoft.com/office/drawing/2014/main" id="{51CD753F-10A3-C7E2-FDF1-074CE144F2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641" y="548680"/>
            <a:ext cx="6828665" cy="5121498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AD043E43-595A-45A6-8842-5F36E450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5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Объект 4">
            <a:extLst>
              <a:ext uri="{FF2B5EF4-FFF2-40B4-BE49-F238E27FC236}">
                <a16:creationId xmlns:a16="http://schemas.microsoft.com/office/drawing/2014/main" id="{2FEC6CF3-433C-96A0-FBB0-461019A95E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7848" y="548681"/>
            <a:ext cx="4038942" cy="5385257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1ACFBEC7-3772-4243-BF56-D872A25F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7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Объект 4">
            <a:extLst>
              <a:ext uri="{FF2B5EF4-FFF2-40B4-BE49-F238E27FC236}">
                <a16:creationId xmlns:a16="http://schemas.microsoft.com/office/drawing/2014/main" id="{6FCF5374-358B-283C-8D1C-157C9D4A58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649" y="620688"/>
            <a:ext cx="6939025" cy="520392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907A2714-6641-4E71-9CC5-19DAC9308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Объект 4">
            <a:extLst>
              <a:ext uri="{FF2B5EF4-FFF2-40B4-BE49-F238E27FC236}">
                <a16:creationId xmlns:a16="http://schemas.microsoft.com/office/drawing/2014/main" id="{73222298-B765-0C88-FAFB-115A5B62F4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5" y="620688"/>
            <a:ext cx="7069129" cy="5301208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F53AF40F-98DB-4228-8B14-4B31F5444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1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Объект 4">
            <a:extLst>
              <a:ext uri="{FF2B5EF4-FFF2-40B4-BE49-F238E27FC236}">
                <a16:creationId xmlns:a16="http://schemas.microsoft.com/office/drawing/2014/main" id="{73222298-B765-0C88-FAFB-115A5B62F4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5" y="620688"/>
            <a:ext cx="7069129" cy="5301208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F53AF40F-98DB-4228-8B14-4B31F5444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Объект 4">
            <a:extLst>
              <a:ext uri="{FF2B5EF4-FFF2-40B4-BE49-F238E27FC236}">
                <a16:creationId xmlns:a16="http://schemas.microsoft.com/office/drawing/2014/main" id="{4C56AD2C-BBCD-A91C-122E-7541592E9A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4" y="548681"/>
            <a:ext cx="7122384" cy="5342161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E856523C-E672-4667-8596-7E2C6337E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8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Объект 4">
            <a:extLst>
              <a:ext uri="{FF2B5EF4-FFF2-40B4-BE49-F238E27FC236}">
                <a16:creationId xmlns:a16="http://schemas.microsoft.com/office/drawing/2014/main" id="{7135D0EF-3972-100A-16ED-7402C59274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9656" y="620688"/>
            <a:ext cx="6554688" cy="4915388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8AD8CF70-DD84-4B9E-A1FF-9278866A7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6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Объект 4">
            <a:extLst>
              <a:ext uri="{FF2B5EF4-FFF2-40B4-BE49-F238E27FC236}">
                <a16:creationId xmlns:a16="http://schemas.microsoft.com/office/drawing/2014/main" id="{60EC5E54-B347-17CB-DA4B-5345CD0998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9656" y="620688"/>
            <a:ext cx="6823160" cy="5118646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44EDF9B6-64A3-481C-B92E-1B47606B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5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Объект 4">
            <a:extLst>
              <a:ext uri="{FF2B5EF4-FFF2-40B4-BE49-F238E27FC236}">
                <a16:creationId xmlns:a16="http://schemas.microsoft.com/office/drawing/2014/main" id="{81A819F8-37CC-8FC0-4530-6CCB20366B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9657" y="692696"/>
            <a:ext cx="6616073" cy="496205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BD221E4F-614F-446A-8D72-2C68CA9C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33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Объект 4">
            <a:extLst>
              <a:ext uri="{FF2B5EF4-FFF2-40B4-BE49-F238E27FC236}">
                <a16:creationId xmlns:a16="http://schemas.microsoft.com/office/drawing/2014/main" id="{3FE842C2-8CCF-5D65-7648-7938C635AB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640" y="620689"/>
            <a:ext cx="6927444" cy="5195583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010134F7-CBFA-436B-9E94-BA88D0C9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76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Объект 4">
            <a:extLst>
              <a:ext uri="{FF2B5EF4-FFF2-40B4-BE49-F238E27FC236}">
                <a16:creationId xmlns:a16="http://schemas.microsoft.com/office/drawing/2014/main" id="{2D71FF7D-A117-BD52-096E-880D150BDE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5" y="620688"/>
            <a:ext cx="6988859" cy="524258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362A8842-8FF7-4EB1-A025-184AAA5C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Объект 4">
            <a:extLst>
              <a:ext uri="{FF2B5EF4-FFF2-40B4-BE49-F238E27FC236}">
                <a16:creationId xmlns:a16="http://schemas.microsoft.com/office/drawing/2014/main" id="{A6BC53C8-0FCB-9B5B-FCE0-1DE50391BB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640" y="548681"/>
            <a:ext cx="6885414" cy="5164683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211E9C93-AF99-441E-8DB6-69FD201B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8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A1C5A1-48B7-CCEF-61A7-659C0BF8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100" y="124146"/>
            <a:ext cx="6356092" cy="635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5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54473B-0EC6-41E6-0768-313500C44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94" y="220225"/>
            <a:ext cx="6417550" cy="64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9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8A1D32-4BE6-A3D1-FC77-174356FEF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87" y="548129"/>
            <a:ext cx="8754492" cy="57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Объект 4">
            <a:extLst>
              <a:ext uri="{FF2B5EF4-FFF2-40B4-BE49-F238E27FC236}">
                <a16:creationId xmlns:a16="http://schemas.microsoft.com/office/drawing/2014/main" id="{4C56AD2C-BBCD-A91C-122E-7541592E9A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4" y="548681"/>
            <a:ext cx="7122384" cy="5342161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E856523C-E672-4667-8596-7E2C6337E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2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237" descr="19">
            <a:extLst>
              <a:ext uri="{FF2B5EF4-FFF2-40B4-BE49-F238E27FC236}">
                <a16:creationId xmlns:a16="http://schemas.microsoft.com/office/drawing/2014/main" id="{6368D441-F7F6-4245-74D5-1020E5646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562" y="-184936"/>
            <a:ext cx="6123263" cy="789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C471B03-C857-667F-7B55-9F524A8F0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025" name="Рисунок 51">
            <a:extLst>
              <a:ext uri="{FF2B5EF4-FFF2-40B4-BE49-F238E27FC236}">
                <a16:creationId xmlns:a16="http://schemas.microsoft.com/office/drawing/2014/main" id="{69723193-E73A-08EC-22C7-07884542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2" y="228600"/>
            <a:ext cx="1835150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99AE65-3557-C5E5-2F8A-C8E2492F61CD}"/>
              </a:ext>
            </a:extLst>
          </p:cNvPr>
          <p:cNvSpPr txBox="1"/>
          <p:nvPr/>
        </p:nvSpPr>
        <p:spPr>
          <a:xfrm>
            <a:off x="2314862" y="676886"/>
            <a:ext cx="6945330" cy="5585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969895" algn="ctr"/>
                <a:tab pos="5940425" algn="r"/>
              </a:tabLst>
            </a:pP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4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2400" b="1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ru-RU" sz="2400" b="1" i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 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 </a:t>
            </a:r>
            <a:r>
              <a:rPr lang="ru-RU" sz="24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4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2969895" algn="ctr"/>
                <a:tab pos="5940425" algn="r"/>
              </a:tabLst>
            </a:pP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</a:t>
            </a:r>
            <a:r>
              <a:rPr lang="ru-RU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- 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4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- 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400" b="1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b="1" i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- 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– 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4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4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2969895" algn="ctr"/>
                <a:tab pos="5940425" algn="r"/>
              </a:tabLst>
            </a:pPr>
            <a:r>
              <a:rPr lang="ru-RU" sz="24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 когда</a:t>
            </a:r>
            <a:endParaRPr lang="el-GR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2969895" algn="ctr"/>
                <a:tab pos="5940425" algn="r"/>
              </a:tabLst>
            </a:pP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ГАРМОНИЧНО СОЧЕТАЮТСЯ ФОРМА и СОДЕРЖАНИЕ !!!</a:t>
            </a:r>
            <a:endParaRPr lang="el-GR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2969895" algn="ctr"/>
                <a:tab pos="5940425" algn="r"/>
              </a:tabLst>
            </a:pP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l-GR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2969895" algn="ctr"/>
                <a:tab pos="5940425" algn="r"/>
              </a:tabLst>
            </a:pP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400" b="1" i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ru-RU" sz="2400" b="1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Ц</a:t>
            </a:r>
            <a:r>
              <a:rPr lang="ru-RU" sz="2400" b="1" i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4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2969895" algn="ctr"/>
                <a:tab pos="5940425" algn="r"/>
              </a:tabLst>
            </a:pP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 А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400" b="1" i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b="1" i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2400" b="1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2400" b="1" i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400" b="1" i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4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4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ВМЕСТЕ !!! МЫ – ЕДИНЫЙ МИР !!!</a:t>
            </a:r>
            <a:endParaRPr lang="el-GR" sz="24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ВМЕСТЕ МЫ СИЛЬНЕЕ, МОЩНЕЕ, ВМЕСТЕ мы ДУХОВНО БОГАЧЕ и, на самом деле, СЧАСТЛИВЕЕ !!!</a:t>
            </a:r>
            <a:endParaRPr lang="el-GR" sz="24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Рисунок 63" descr="1157_980">
            <a:extLst>
              <a:ext uri="{FF2B5EF4-FFF2-40B4-BE49-F238E27FC236}">
                <a16:creationId xmlns:a16="http://schemas.microsoft.com/office/drawing/2014/main" id="{A89B2CB3-0404-7BCD-4374-88C44A3DC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594" y="1267585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5AC461BC-8A56-2248-59E5-DAD5B1C02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13" y="6174770"/>
            <a:ext cx="944123" cy="60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12" descr="10726001011650438541">
            <a:extLst>
              <a:ext uri="{FF2B5EF4-FFF2-40B4-BE49-F238E27FC236}">
                <a16:creationId xmlns:a16="http://schemas.microsoft.com/office/drawing/2014/main" id="{65D76F93-E825-F5CE-7342-87E8AFB7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03" y="6250052"/>
            <a:ext cx="838415" cy="52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1">
            <a:extLst>
              <a:ext uri="{FF2B5EF4-FFF2-40B4-BE49-F238E27FC236}">
                <a16:creationId xmlns:a16="http://schemas.microsoft.com/office/drawing/2014/main" id="{5A4539EE-D807-151C-B8D4-1393A9717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36" y="6250052"/>
            <a:ext cx="1452867" cy="54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65" descr="1157_980">
            <a:extLst>
              <a:ext uri="{FF2B5EF4-FFF2-40B4-BE49-F238E27FC236}">
                <a16:creationId xmlns:a16="http://schemas.microsoft.com/office/drawing/2014/main" id="{857DDDE7-B707-3B9F-2508-47E0A709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78" y="6242397"/>
            <a:ext cx="522982" cy="52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5" descr="1157_980">
            <a:extLst>
              <a:ext uri="{FF2B5EF4-FFF2-40B4-BE49-F238E27FC236}">
                <a16:creationId xmlns:a16="http://schemas.microsoft.com/office/drawing/2014/main" id="{D30562E6-3580-F876-249D-03EF9566B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178" y="6120274"/>
            <a:ext cx="677746" cy="67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5" descr="1157_980">
            <a:extLst>
              <a:ext uri="{FF2B5EF4-FFF2-40B4-BE49-F238E27FC236}">
                <a16:creationId xmlns:a16="http://schemas.microsoft.com/office/drawing/2014/main" id="{2778A567-7541-581D-18F4-574B920CD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04" y="6107780"/>
            <a:ext cx="677746" cy="67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6368C1D6-4CA0-22C1-5100-D0246BD6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66" y="6120274"/>
            <a:ext cx="1012822" cy="64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Рисунок 10" descr="lost_time_in_a_book_by_pinkparis1233">
            <a:extLst>
              <a:ext uri="{FF2B5EF4-FFF2-40B4-BE49-F238E27FC236}">
                <a16:creationId xmlns:a16="http://schemas.microsoft.com/office/drawing/2014/main" id="{BA7EDB8D-75EE-50D1-4BD6-F2C71C7AC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987" y="6155013"/>
            <a:ext cx="828113" cy="55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Рисунок 9" descr="kniga-magiya-fon">
            <a:extLst>
              <a:ext uri="{FF2B5EF4-FFF2-40B4-BE49-F238E27FC236}">
                <a16:creationId xmlns:a16="http://schemas.microsoft.com/office/drawing/2014/main" id="{16D13EBB-471E-AFD9-A6C3-F5BF0140E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94" y="6106385"/>
            <a:ext cx="954058" cy="60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5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1127F-91A7-352D-9FE9-E10A40C9A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2DD6A3B-F763-563A-1376-11D2DD655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025" name="Рисунок 51">
            <a:extLst>
              <a:ext uri="{FF2B5EF4-FFF2-40B4-BE49-F238E27FC236}">
                <a16:creationId xmlns:a16="http://schemas.microsoft.com/office/drawing/2014/main" id="{E2354071-586C-5A49-7706-DB5463C7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2" y="228600"/>
            <a:ext cx="1835150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BACD90-EFE6-5F26-69F6-565C1C3E53E3}"/>
              </a:ext>
            </a:extLst>
          </p:cNvPr>
          <p:cNvSpPr txBox="1"/>
          <p:nvPr/>
        </p:nvSpPr>
        <p:spPr>
          <a:xfrm>
            <a:off x="2314862" y="676886"/>
            <a:ext cx="6945330" cy="4108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1" dirty="0">
                <a:solidFill>
                  <a:srgbClr val="3333FF"/>
                </a:solidFill>
              </a:rPr>
              <a:t>ΚΕΝΤΡΟ ΕΛΛΗΝΙΚΟΥ ΠΟΛΙΤΙΣΜΟΥ - ΚΕΠ !!!</a:t>
            </a:r>
            <a:endParaRPr lang="el-GR" dirty="0">
              <a:solidFill>
                <a:srgbClr val="3333FF"/>
              </a:solidFill>
            </a:endParaRPr>
          </a:p>
          <a:p>
            <a:r>
              <a:rPr lang="el-GR" b="1" i="1" dirty="0">
                <a:solidFill>
                  <a:srgbClr val="3333FF"/>
                </a:solidFill>
              </a:rPr>
              <a:t> ΔΡΑΣ</a:t>
            </a:r>
            <a:r>
              <a:rPr lang="ru-RU" b="1" i="1" dirty="0">
                <a:solidFill>
                  <a:srgbClr val="3333FF"/>
                </a:solidFill>
              </a:rPr>
              <a:t>Т</a:t>
            </a:r>
            <a:r>
              <a:rPr lang="el-GR" b="1" i="1" dirty="0">
                <a:solidFill>
                  <a:srgbClr val="3333FF"/>
                </a:solidFill>
              </a:rPr>
              <a:t>ΗΡΙΟ</a:t>
            </a:r>
            <a:r>
              <a:rPr lang="ru-RU" b="1" i="1" dirty="0">
                <a:solidFill>
                  <a:srgbClr val="3333FF"/>
                </a:solidFill>
              </a:rPr>
              <a:t>Т</a:t>
            </a:r>
            <a:r>
              <a:rPr lang="en-US" b="1" i="1" dirty="0">
                <a:solidFill>
                  <a:srgbClr val="3333FF"/>
                </a:solidFill>
              </a:rPr>
              <a:t>H</a:t>
            </a:r>
            <a:r>
              <a:rPr lang="el-GR" b="1" i="1" dirty="0">
                <a:solidFill>
                  <a:srgbClr val="3333FF"/>
                </a:solidFill>
              </a:rPr>
              <a:t>ΤΑ - ΣΥΝΕΠΕΙΑ – ΕΝΔΕΛΕΧΕΙΑ -ΠΙΣΤΗ- ΑΦΟΣΙΩΣΗ στο ΩΡΑΙΟ, το ΑΛΗΘΙΝΟ, το ΑΓΑΘΟ, το ΕΝΑΡΕΤΟ !!!</a:t>
            </a:r>
            <a:endParaRPr lang="el-GR" dirty="0">
              <a:solidFill>
                <a:srgbClr val="3333FF"/>
              </a:solidFill>
            </a:endParaRPr>
          </a:p>
          <a:p>
            <a:r>
              <a:rPr lang="el-GR" b="1" i="1" dirty="0">
                <a:solidFill>
                  <a:srgbClr val="3333FF"/>
                </a:solidFill>
              </a:rPr>
              <a:t>ΑΡΜΟΝΙΚΗ ΣΥΝΥΠΑΡΞΗ ΜΟΡΦΗΣ &amp; ΠΕΡΙΕΧΟΜΕΝΟΥ !!!</a:t>
            </a:r>
            <a:endParaRPr lang="el-GR" dirty="0">
              <a:solidFill>
                <a:srgbClr val="3333FF"/>
              </a:solidFill>
            </a:endParaRPr>
          </a:p>
          <a:p>
            <a:r>
              <a:rPr lang="el-GR" b="1" i="1" dirty="0">
                <a:solidFill>
                  <a:srgbClr val="3333FF"/>
                </a:solidFill>
              </a:rPr>
              <a:t> </a:t>
            </a:r>
            <a:endParaRPr lang="el-GR" dirty="0">
              <a:solidFill>
                <a:srgbClr val="3333FF"/>
              </a:solidFill>
            </a:endParaRPr>
          </a:p>
          <a:p>
            <a:r>
              <a:rPr lang="el-GR" b="1" i="1" dirty="0">
                <a:solidFill>
                  <a:srgbClr val="3333FF"/>
                </a:solidFill>
              </a:rPr>
              <a:t>ΚΕΝΤΡΟ ΕΛΛΗΝΙΚΟΥ ΠΟΛΙΤΙΣΜΟΥ !!!</a:t>
            </a:r>
            <a:endParaRPr lang="el-GR" dirty="0">
              <a:solidFill>
                <a:srgbClr val="3333FF"/>
              </a:solidFill>
            </a:endParaRPr>
          </a:p>
          <a:p>
            <a:r>
              <a:rPr lang="el-GR" b="1" i="1" dirty="0">
                <a:solidFill>
                  <a:srgbClr val="3333FF"/>
                </a:solidFill>
              </a:rPr>
              <a:t>ΧΡΗΣΙΜΗ- ΕΠΙΚ</a:t>
            </a:r>
            <a:r>
              <a:rPr lang="ru-RU" b="1" i="1" dirty="0">
                <a:solidFill>
                  <a:srgbClr val="3333FF"/>
                </a:solidFill>
              </a:rPr>
              <a:t>А</a:t>
            </a:r>
            <a:r>
              <a:rPr lang="el-GR" b="1" i="1" dirty="0">
                <a:solidFill>
                  <a:srgbClr val="3333FF"/>
                </a:solidFill>
              </a:rPr>
              <a:t>ΙΡ</a:t>
            </a:r>
            <a:r>
              <a:rPr lang="ru-RU" b="1" i="1" dirty="0">
                <a:solidFill>
                  <a:srgbClr val="3333FF"/>
                </a:solidFill>
              </a:rPr>
              <a:t>Н </a:t>
            </a:r>
            <a:r>
              <a:rPr lang="el-GR" b="1" i="1" dirty="0">
                <a:solidFill>
                  <a:srgbClr val="3333FF"/>
                </a:solidFill>
              </a:rPr>
              <a:t>ΕΝΗΜΕΡΩΣΗ !!!</a:t>
            </a:r>
            <a:endParaRPr lang="el-GR" dirty="0">
              <a:solidFill>
                <a:srgbClr val="3333FF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ВМЕСТЕ !!! МЫ – ЕДИНЫЙ МИР !!!</a:t>
            </a:r>
            <a:endParaRPr lang="el-G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ВМЕСТЕ МЫ СИЛЬНЕЕ, МОЩНЕЕ, ВМЕСТЕ мы ДУХОВНО БОГАЧЕ и, на самом деле, СЧАСТЛИВЕЕ !!!</a:t>
            </a:r>
            <a:endParaRPr lang="el-G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Рисунок 63" descr="1157_980">
            <a:extLst>
              <a:ext uri="{FF2B5EF4-FFF2-40B4-BE49-F238E27FC236}">
                <a16:creationId xmlns:a16="http://schemas.microsoft.com/office/drawing/2014/main" id="{A5768356-444A-8989-D507-7E3959D9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594" y="1267585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00622324-FE76-0052-42CB-039F412B5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13" y="6174770"/>
            <a:ext cx="944123" cy="60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12" descr="10726001011650438541">
            <a:extLst>
              <a:ext uri="{FF2B5EF4-FFF2-40B4-BE49-F238E27FC236}">
                <a16:creationId xmlns:a16="http://schemas.microsoft.com/office/drawing/2014/main" id="{EDC2E77E-9A0B-C130-9CA1-6A572B45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03" y="6250052"/>
            <a:ext cx="838415" cy="52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1">
            <a:extLst>
              <a:ext uri="{FF2B5EF4-FFF2-40B4-BE49-F238E27FC236}">
                <a16:creationId xmlns:a16="http://schemas.microsoft.com/office/drawing/2014/main" id="{A514FA61-D941-5A03-BFCC-077F78499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36" y="6250052"/>
            <a:ext cx="1452867" cy="54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65" descr="1157_980">
            <a:extLst>
              <a:ext uri="{FF2B5EF4-FFF2-40B4-BE49-F238E27FC236}">
                <a16:creationId xmlns:a16="http://schemas.microsoft.com/office/drawing/2014/main" id="{B3923A8F-3638-F03D-6800-54D3D6FD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78" y="6242397"/>
            <a:ext cx="522982" cy="52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5" descr="1157_980">
            <a:extLst>
              <a:ext uri="{FF2B5EF4-FFF2-40B4-BE49-F238E27FC236}">
                <a16:creationId xmlns:a16="http://schemas.microsoft.com/office/drawing/2014/main" id="{6F199703-6DD7-DA77-63A3-F4AD49648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178" y="6120274"/>
            <a:ext cx="677746" cy="67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5" descr="1157_980">
            <a:extLst>
              <a:ext uri="{FF2B5EF4-FFF2-40B4-BE49-F238E27FC236}">
                <a16:creationId xmlns:a16="http://schemas.microsoft.com/office/drawing/2014/main" id="{D9839D16-8A9B-7971-C3DE-110A61706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04" y="6107780"/>
            <a:ext cx="677746" cy="67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C3B1710C-D158-3FDF-1435-BF3B1A5D0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66" y="6120274"/>
            <a:ext cx="1012822" cy="64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Рисунок 10" descr="lost_time_in_a_book_by_pinkparis1233">
            <a:extLst>
              <a:ext uri="{FF2B5EF4-FFF2-40B4-BE49-F238E27FC236}">
                <a16:creationId xmlns:a16="http://schemas.microsoft.com/office/drawing/2014/main" id="{06E32D84-75FF-BE9A-19E3-721E87678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987" y="6155013"/>
            <a:ext cx="828113" cy="55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Рисунок 9" descr="kniga-magiya-fon">
            <a:extLst>
              <a:ext uri="{FF2B5EF4-FFF2-40B4-BE49-F238E27FC236}">
                <a16:creationId xmlns:a16="http://schemas.microsoft.com/office/drawing/2014/main" id="{0EE96A5D-89A8-BB19-2F20-03A1802EA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94" y="6106385"/>
            <a:ext cx="954058" cy="60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73D893-A3F2-613F-1E09-C0CE25C900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575" y="4135301"/>
            <a:ext cx="5921829" cy="222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CADFA7-0FAA-E64F-B591-6F1F92DFDEBF}"/>
              </a:ext>
            </a:extLst>
          </p:cNvPr>
          <p:cNvSpPr/>
          <p:nvPr/>
        </p:nvSpPr>
        <p:spPr>
          <a:xfrm>
            <a:off x="319811" y="486929"/>
            <a:ext cx="11661731" cy="2301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1000"/>
              </a:spcAft>
            </a:pPr>
            <a:r>
              <a:rPr lang="el-GR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ΕΙΜΑΣΤΕ ΜΑΖΙ !!! ΕΙΜΑΣΤΕ ΕΝΑΣ ΕΝΙΑΙΟΣ ΚΟΣΜΟΣ !!! </a:t>
            </a:r>
          </a:p>
          <a:p>
            <a:pPr indent="180340" algn="ctr">
              <a:lnSpc>
                <a:spcPct val="115000"/>
              </a:lnSpc>
              <a:spcAft>
                <a:spcPts val="1000"/>
              </a:spcAft>
            </a:pPr>
            <a:r>
              <a:rPr lang="el-GR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ΕΙΜΑΣΤΕ ΜΑΖΙ !!! ΜΑΖΙ ΠΑΡΑΜΕΝΟΥΜΕ ΔΥΝΑΤΟΤΕΡΟΙ, ΣΘΕΝΑΡΟΤΕΡΟΙ, ΠΝΕΥΜΑΤΙΚΑ ΕΜΠΛΟΥΤΙΣΜΕΝΟΙ και ειλικρινά ΕΥΤΥΧΙΣΜΕΝΟΙ !!!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9E91C5-3258-7746-BC4F-41ABB189F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6159" y="2077734"/>
            <a:ext cx="16625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32F9BAF3-D66B-1849-9513-39CC50FD2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22" y="2913846"/>
            <a:ext cx="1241466" cy="99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26C3283-2EDB-3B4E-9737-DA23EABF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69" y="2950475"/>
            <a:ext cx="1241466" cy="99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05E5DF0-2CF7-CC40-A7E8-0648EB733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18" y="2913845"/>
            <a:ext cx="1241466" cy="99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EA2A0-FD97-0B05-882A-4B3960517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75" y="2913846"/>
            <a:ext cx="1241466" cy="99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0">
            <a:extLst>
              <a:ext uri="{FF2B5EF4-FFF2-40B4-BE49-F238E27FC236}">
                <a16:creationId xmlns:a16="http://schemas.microsoft.com/office/drawing/2014/main" id="{94BE0066-E184-3ABF-0B9C-956BA7230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92390"/>
            <a:ext cx="7939088" cy="46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52352" bIns="3808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38243" name="Rectangle 11">
            <a:extLst>
              <a:ext uri="{FF2B5EF4-FFF2-40B4-BE49-F238E27FC236}">
                <a16:creationId xmlns:a16="http://schemas.microsoft.com/office/drawing/2014/main" id="{726BC210-1900-A3AE-35CA-8B084F5A775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63750" y="1190625"/>
            <a:ext cx="7416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 b="1" i="1"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zh-CN" sz="1800">
              <a:latin typeface="Arial" panose="020B0604020202020204" pitchFamily="34" charset="0"/>
            </a:endParaRPr>
          </a:p>
        </p:txBody>
      </p:sp>
      <p:sp>
        <p:nvSpPr>
          <p:cNvPr id="138244" name="Rectangle 12">
            <a:extLst>
              <a:ext uri="{FF2B5EF4-FFF2-40B4-BE49-F238E27FC236}">
                <a16:creationId xmlns:a16="http://schemas.microsoft.com/office/drawing/2014/main" id="{EE48842F-EA2F-6E3B-B72F-4F62DEFDC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7430572"/>
            <a:ext cx="79390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38245" name="Рисунок 2">
            <a:extLst>
              <a:ext uri="{FF2B5EF4-FFF2-40B4-BE49-F238E27FC236}">
                <a16:creationId xmlns:a16="http://schemas.microsoft.com/office/drawing/2014/main" id="{27FC0A0D-2021-8EF8-A71F-0F8DE605C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112D80"/>
              </a:clrFrom>
              <a:clrTo>
                <a:srgbClr val="112D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7" b="19038"/>
          <a:stretch>
            <a:fillRect/>
          </a:stretch>
        </p:blipFill>
        <p:spPr bwMode="auto">
          <a:xfrm>
            <a:off x="9401176" y="123826"/>
            <a:ext cx="1209675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46" name="Picture 9">
            <a:extLst>
              <a:ext uri="{FF2B5EF4-FFF2-40B4-BE49-F238E27FC236}">
                <a16:creationId xmlns:a16="http://schemas.microsoft.com/office/drawing/2014/main" id="{16E08A7A-E67C-EA1A-6BA3-234860C2F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40082"/>
            <a:ext cx="18510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7" name="Прямоугольник 1">
            <a:extLst>
              <a:ext uri="{FF2B5EF4-FFF2-40B4-BE49-F238E27FC236}">
                <a16:creationId xmlns:a16="http://schemas.microsoft.com/office/drawing/2014/main" id="{A51975F8-67EC-FD59-F66D-461FB0529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964" y="897663"/>
            <a:ext cx="88090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ВМЕСТЕ ! МЫ – ЕДИНЫЙ МИР 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СИЛЬНЕЕ, МОЩНЕЕ, ДУХОВНО БОГАЧЕ, СЧАСТЛИВЕЕ !!!</a:t>
            </a:r>
            <a:endParaRPr lang="en-US" alt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ru-RU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ΕΙΜΑΣΤΕ ΜΑΖΙ – ΕΙΜΑΣΤΕ ΕΝΑΣ ΕΝΙΑΙΟΣ ΚΟΣΜΟΣ !!!</a:t>
            </a:r>
            <a:endParaRPr lang="ru-RU" altLang="ru-RU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ru-RU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ΜΑΖΙ ΕΙΜΑΣΤΕ ΙΣΧΥΡΟΤΕΡΟΙ, ΣΘΕΝΑΡΟΤΕΡΟΙ, ΠΝΕΥΜΑΤΙΚΑ ΕΜΠΛΟΥΤΙΣΜΕΝΟΙ, ΕΙΛΙΚΡΙΝΑ ΕΥΤΥΧΙΣΜΕΝΟΙ !!!</a:t>
            </a:r>
            <a:endParaRPr lang="ru-RU" alt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C865A01B-B892-4961-A3C7-55144495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511" y="5686286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4F0D75F5-CF88-4737-BFF2-D63DD3211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9758" y="5667375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10CF1702-C3B7-41F1-A1CF-8EAE2639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584" y="5686286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96DC4910-5726-4515-A815-F0F6F6698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068" y="5686286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7FDB4F4E-6D07-4E0D-A1EB-C6B6ABB96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8894" y="5679788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FB792C71-7B4A-4D60-9746-4F56A377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120" y="5667375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192.168.0.106\Data\ДОКУМЕНТЫ1\2016\PROJECTS 2016\Библиотека 119,24-26.05.2016\10.pn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290" y="2782524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192.168.0.106\Data\ДОКУМЕНТЫ1\2016\ЛОГО 2016\ГКЦ новый\LOGO_OK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128" y="4725145"/>
            <a:ext cx="2842766" cy="106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9464" y="5146523"/>
            <a:ext cx="4453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Греческий Культурный Центр, Москва</a:t>
            </a:r>
          </a:p>
          <a:p>
            <a:r>
              <a:rPr lang="en-US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www.hecucenter.ru</a:t>
            </a:r>
            <a:endParaRPr lang="ru-RU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835E7629-CCDF-4899-BF20-13977C56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8924" y="2769340"/>
            <a:ext cx="1191306" cy="9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BA9F9180-5515-4A32-BFC5-3E6A09B2D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9765" y="2770963"/>
            <a:ext cx="1203651" cy="9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AC5CDC62-8362-4601-8E3E-4A61A823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683" y="2792463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25598494-8C34-483F-84F2-45B8C4F2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5049" y="2792463"/>
            <a:ext cx="1174928" cy="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192.168.0.106\Data\ДОКУМЕНТЫ1\2016\PROJECTS 2016\Библиотека 119,24-26.05.2016\10.png">
            <a:extLst>
              <a:ext uri="{FF2B5EF4-FFF2-40B4-BE49-F238E27FC236}">
                <a16:creationId xmlns:a16="http://schemas.microsoft.com/office/drawing/2014/main" id="{438B5269-3CB1-423D-A695-D2C829F3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6915" y="2764371"/>
            <a:ext cx="1203651" cy="9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6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Объект 4">
            <a:extLst>
              <a:ext uri="{FF2B5EF4-FFF2-40B4-BE49-F238E27FC236}">
                <a16:creationId xmlns:a16="http://schemas.microsoft.com/office/drawing/2014/main" id="{7135D0EF-3972-100A-16ED-7402C59274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9656" y="620688"/>
            <a:ext cx="6554688" cy="4915388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8AD8CF70-DD84-4B9E-A1FF-9278866A7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9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Объект 4">
            <a:extLst>
              <a:ext uri="{FF2B5EF4-FFF2-40B4-BE49-F238E27FC236}">
                <a16:creationId xmlns:a16="http://schemas.microsoft.com/office/drawing/2014/main" id="{60EC5E54-B347-17CB-DA4B-5345CD0998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9656" y="620688"/>
            <a:ext cx="6823160" cy="5118646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44EDF9B6-64A3-481C-B92E-1B47606B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9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Объект 4">
            <a:extLst>
              <a:ext uri="{FF2B5EF4-FFF2-40B4-BE49-F238E27FC236}">
                <a16:creationId xmlns:a16="http://schemas.microsoft.com/office/drawing/2014/main" id="{81A819F8-37CC-8FC0-4530-6CCB20366B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9657" y="692696"/>
            <a:ext cx="6616073" cy="496205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BD221E4F-614F-446A-8D72-2C68CA9C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Объект 4">
            <a:extLst>
              <a:ext uri="{FF2B5EF4-FFF2-40B4-BE49-F238E27FC236}">
                <a16:creationId xmlns:a16="http://schemas.microsoft.com/office/drawing/2014/main" id="{3FE842C2-8CCF-5D65-7648-7938C635AB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640" y="620689"/>
            <a:ext cx="6927444" cy="5195583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010134F7-CBFA-436B-9E94-BA88D0C9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0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Объект 4">
            <a:extLst>
              <a:ext uri="{FF2B5EF4-FFF2-40B4-BE49-F238E27FC236}">
                <a16:creationId xmlns:a16="http://schemas.microsoft.com/office/drawing/2014/main" id="{B8CAE918-3A85-2B3E-498F-8F2F64BAD4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601" y="404664"/>
            <a:ext cx="7474223" cy="5606716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0A5441D8-2FC1-4476-BAE1-3CD59EB46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Объект 4">
            <a:extLst>
              <a:ext uri="{FF2B5EF4-FFF2-40B4-BE49-F238E27FC236}">
                <a16:creationId xmlns:a16="http://schemas.microsoft.com/office/drawing/2014/main" id="{2D71FF7D-A117-BD52-096E-880D150BDE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5" y="620688"/>
            <a:ext cx="6988859" cy="524258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362A8842-8FF7-4EB1-A025-184AAA5C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Объект 4">
            <a:extLst>
              <a:ext uri="{FF2B5EF4-FFF2-40B4-BE49-F238E27FC236}">
                <a16:creationId xmlns:a16="http://schemas.microsoft.com/office/drawing/2014/main" id="{A6BC53C8-0FCB-9B5B-FCE0-1DE50391BB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640" y="548681"/>
            <a:ext cx="6885414" cy="5164683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211E9C93-AF99-441E-8DB6-69FD201B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9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1295" y="1067284"/>
            <a:ext cx="95477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ОБРАЗОВАТЕЛЬНО-ПРОСВЕТИТЕЛЬСКО-НАУЧНОЙ-ХУДОЖЕСТВЕННОЙ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ГРЕЧЕСКОГО КУЛЬТУРНОГО ЦЕНТРА – ГКЦ</a:t>
            </a:r>
            <a:r>
              <a:rPr lang="el-GR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116" y="2998848"/>
            <a:ext cx="7690118" cy="288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0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5017" y="879069"/>
            <a:ext cx="10533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ΠΡΟΓΡΑΜΜΑΤΑ – ΔΡΑΣΤΗΡΙΟΤΗΤΕΣ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TOY</a:t>
            </a:r>
            <a:r>
              <a:rPr lang="el-G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ΚΕΝΤΡΟΥ ΕΛΛΗΝΙΚΟΥ ΠΟΛΙΤΙΣΜΟΥ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l-GR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Κ.Ε.Π. –ΕΚΠΑΙΔΕΥΣΗ, ΔΙΑΦΩΤΙΣΜΟΣ, ΠΟΛΙΤΙΣΜΟΣ !!!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070" y="2617625"/>
            <a:ext cx="7690118" cy="288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4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004BF-4C7C-5207-D355-7FE11D81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tabLst>
                <a:tab pos="2969895" algn="ctr"/>
                <a:tab pos="5940425" algn="r"/>
              </a:tabLst>
            </a:pPr>
            <a:r>
              <a:rPr lang="ru-RU" sz="2000" b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ДЕЯТЕЛЬНОСТЬ ГРЕЧЕСКОГО КУЛЬТУРНОГО ЦЕНТРА (Г.К.Ц.) 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2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ru-RU" sz="20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 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2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br>
              <a:rPr lang="el-GR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</a:t>
            </a:r>
            <a:r>
              <a:rPr lang="ru-RU" sz="2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- 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- 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- 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– 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</a:t>
            </a:r>
            <a:r>
              <a:rPr lang="ru-RU" sz="2000" b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2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000" b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0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2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или когда</a:t>
            </a:r>
            <a:br>
              <a:rPr lang="el-GR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ГАРМОНИЧНО СОЧЕТАЮТСЯ ФОРМА и СОДЕРЖАНИЕ !!!</a:t>
            </a:r>
            <a:br>
              <a:rPr lang="el-GR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l-GR" sz="4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l-GR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5A6111-210C-C5E4-3537-4517F900A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57" y="2034283"/>
            <a:ext cx="4577143" cy="457714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89FA73-EA1B-F3C2-A690-289E9DF7C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00" y="2034283"/>
            <a:ext cx="4494942" cy="449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004BF-4C7C-5207-D355-7FE11D81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32" y="440192"/>
            <a:ext cx="9404723" cy="1400530"/>
          </a:xfrm>
        </p:spPr>
        <p:txBody>
          <a:bodyPr/>
          <a:lstStyle/>
          <a:p>
            <a:pPr algn="ctr">
              <a:tabLst>
                <a:tab pos="2969895" algn="ctr"/>
                <a:tab pos="5940425" algn="r"/>
              </a:tabLst>
            </a:pP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Κ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Ρ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 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Λ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Λ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Η</a:t>
            </a:r>
            <a:r>
              <a:rPr lang="el-GR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Κ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Υ </a:t>
            </a:r>
            <a:r>
              <a:rPr lang="el-GR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Π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</a:t>
            </a:r>
            <a:r>
              <a:rPr lang="el-GR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Λ</a:t>
            </a:r>
            <a:r>
              <a:rPr lang="el-GR" sz="2400" b="1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Μ</a:t>
            </a:r>
            <a:r>
              <a:rPr lang="el-GR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Υ 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Κ</a:t>
            </a:r>
            <a:r>
              <a:rPr lang="el-GR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Π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l-GR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br>
              <a:rPr lang="el-G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Δ</a:t>
            </a:r>
            <a:r>
              <a:rPr lang="el-GR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Ρ</a:t>
            </a:r>
            <a:r>
              <a:rPr lang="el-GR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ru-RU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Η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Ρ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</a:t>
            </a:r>
            <a:r>
              <a:rPr lang="ru-RU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 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Υ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el-GR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Π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el-GR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</a:t>
            </a:r>
            <a:r>
              <a:rPr lang="el-GR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el-GR" sz="2400" b="1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Λ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Χ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 -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Π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Η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Φ</a:t>
            </a:r>
            <a:r>
              <a:rPr lang="el-GR" sz="2400" b="1" i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</a:t>
            </a:r>
            <a:r>
              <a:rPr lang="el-GR" sz="2400" b="1" i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Ω</a:t>
            </a:r>
            <a:r>
              <a:rPr lang="el-GR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Η στο ΩΡΑΙΟ, το ΑΛΗΘΙΝΟ, το ΑΓΑΘΟ, το ΕΝΑΡΕΤΟ</a:t>
            </a:r>
            <a:r>
              <a:rPr lang="el-GR" sz="24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l-GR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l-GR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br>
              <a:rPr lang="el-G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l-GR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l-GR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5A6111-210C-C5E4-3537-4517F900A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81" y="1952082"/>
            <a:ext cx="4577143" cy="457714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89FA73-EA1B-F3C2-A690-289E9DF7C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06" y="1952082"/>
            <a:ext cx="4494942" cy="449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8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E2F83-A745-F7B7-5436-BE12A3E7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B42072-053B-1ECA-3F9C-9D86BF4B7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39" y="846430"/>
            <a:ext cx="7271121" cy="5453341"/>
          </a:xfrm>
        </p:spPr>
      </p:pic>
    </p:spTree>
    <p:extLst>
      <p:ext uri="{BB962C8B-B14F-4D97-AF65-F5344CB8AC3E}">
        <p14:creationId xmlns:p14="http://schemas.microsoft.com/office/powerpoint/2010/main" val="17557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839A3-BAC9-9858-9268-E9D4ECCF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23A897-565A-354A-C528-B50A6471C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36" y="541527"/>
            <a:ext cx="7699927" cy="5774946"/>
          </a:xfrm>
        </p:spPr>
      </p:pic>
    </p:spTree>
    <p:extLst>
      <p:ext uri="{BB962C8B-B14F-4D97-AF65-F5344CB8AC3E}">
        <p14:creationId xmlns:p14="http://schemas.microsoft.com/office/powerpoint/2010/main" val="16174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4D4CD-C71F-74B7-95DF-0CEB650A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D3EB4-FB17-3CCA-0C63-6A9B91772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202DD5-2167-8CE4-46DB-4180F0494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3312" y="141888"/>
            <a:ext cx="9198864" cy="6574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1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BE853-558E-4096-78D3-D8E7CF32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3F82AC-D2B0-E1FD-FBD8-7E4119F73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7F1BB7-F7B9-D0FF-7A75-B7E6079C1DE7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17142" y="295626"/>
            <a:ext cx="9182292" cy="64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Объект 4">
            <a:extLst>
              <a:ext uri="{FF2B5EF4-FFF2-40B4-BE49-F238E27FC236}">
                <a16:creationId xmlns:a16="http://schemas.microsoft.com/office/drawing/2014/main" id="{23F57A02-678B-39CB-0D29-C5DBC9C7A3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32" y="548680"/>
            <a:ext cx="7104790" cy="5328592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07E1AB94-B9FB-4FC3-AC99-06A0F4E58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12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3032B-0D48-23EB-C5F0-94AA77320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458707-629E-2954-6004-A8D957D17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365035"/>
            <a:ext cx="5040247" cy="504024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1AD7E3-B04E-D893-89BB-B06BF98CF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58" y="1365035"/>
            <a:ext cx="5040248" cy="50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6AAEF-09AB-B6C8-7E59-3A5D75FBE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8F549A-D403-CE12-2591-4E4F90755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7" y="1463383"/>
            <a:ext cx="5222873" cy="522287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B3F311-D437-9DE7-0DAB-202F32CEA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3383"/>
            <a:ext cx="5222873" cy="52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6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73A72-8D3D-E46B-F5DC-D4D15859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41A991-BFB0-38F9-590C-E99193797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2" y="1684169"/>
            <a:ext cx="5723868" cy="429290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A0C2B5-AA95-787C-03BA-2B3CB4B75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2481"/>
            <a:ext cx="4665357" cy="466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0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A60DD-A1A4-E36D-CDF4-1F46A5D5B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375F32-D770-6CFA-5EF9-A126A1563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569937"/>
            <a:ext cx="5876925" cy="40481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18FDA6-8BE5-7F17-70FC-979965DF8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69937"/>
            <a:ext cx="6022582" cy="40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5536A-756D-3D37-3D57-4551E0AE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E4B747-489C-A043-8167-41ADAE6C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0" y="1585936"/>
            <a:ext cx="4424445" cy="442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DB5295F-3D95-752A-1732-49E0F12A3E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71" y="1585935"/>
            <a:ext cx="4424445" cy="442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4A4F9-9D49-6747-ED73-DE7FF72A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A72907-19B8-BC3C-6B9A-C81B70751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5D0261-EA67-2D83-E671-3A44FDFE0CA5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16747" y="129324"/>
            <a:ext cx="8158506" cy="62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79BA2-2AEC-44DF-5842-00815FE1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737AC-0913-654A-D920-AB9B3FF8F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24E120-488A-92D0-DBF5-CBB0335B4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7417" y="452718"/>
            <a:ext cx="8383534" cy="6291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2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FF514-154A-4A8B-D1B9-3B0D5C4E7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09564F-8903-BD45-CFEC-AA5EF4271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904B9-6FFD-8F2F-7FDE-4A9D588E11F3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921653" y="242570"/>
            <a:ext cx="6088380" cy="661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A2ADF-4D6F-ED65-6926-02DA8B4AA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C247B3-B3EB-DC75-3B17-FE73499BA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1FD53E-6C68-2D62-4D7D-BE84D569F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3684" y="452718"/>
            <a:ext cx="6785796" cy="6112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31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0654E-6427-04B4-F543-375821B11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B9F814-6B73-D0CF-BA51-D7754E460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C96879-6488-81ED-6770-96001E175563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404153" y="265985"/>
            <a:ext cx="5584839" cy="6592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70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Объект 4">
            <a:extLst>
              <a:ext uri="{FF2B5EF4-FFF2-40B4-BE49-F238E27FC236}">
                <a16:creationId xmlns:a16="http://schemas.microsoft.com/office/drawing/2014/main" id="{0CF59506-5423-C150-0221-3450D5A70A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9616" y="548681"/>
            <a:ext cx="7089476" cy="5317107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93E4923A-9447-48DF-8182-B5BB5C62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EC2DF-4A15-CAA0-D242-C09EDE88C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0358D6-F13A-30F0-DFF4-5298604AA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E63FED-DD66-1CE4-43C5-77BA8E144E0A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646111" y="258623"/>
            <a:ext cx="10529406" cy="6340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4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4FCD5-6F05-E847-1229-703639FF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6618A3-9143-A356-EBC3-396FEDCF8F0B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800224" y="136249"/>
            <a:ext cx="4799192" cy="687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F986CC-2C54-3418-1AB7-1EC6C6508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489824" y="136249"/>
            <a:ext cx="5123380" cy="7383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89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D3F2C-FAF2-92D2-A1DE-3CA2349D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9372E2-F027-038A-F491-F74F34DFD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4DD74A-464F-EE37-F4F2-0264F95BE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5236" y="210165"/>
            <a:ext cx="8583559" cy="6437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0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F6122-1C37-7848-30E6-7EC27369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581F57-492C-8C64-43C7-CA4822B2F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DBAA87-876C-D18A-E3C7-76CFF71A14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9456" y="380799"/>
            <a:ext cx="10673087" cy="6024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1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12D08-DD48-B2D5-14AD-5159E83E5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A69661-31C9-D010-4FB5-A3A8FDC71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4B8217-17E6-DC78-0047-EFA1A635A569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95220" y="452717"/>
            <a:ext cx="8173734" cy="572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E8C28-CC7A-376A-FAE7-89508E51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B9A3BC-C12F-FD59-A914-7264A362D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 descr="IMG_2350">
            <a:extLst>
              <a:ext uri="{FF2B5EF4-FFF2-40B4-BE49-F238E27FC236}">
                <a16:creationId xmlns:a16="http://schemas.microsoft.com/office/drawing/2014/main" id="{5BEFD77E-12B5-FC90-A6B7-FB419C3D81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8932" y="279007"/>
            <a:ext cx="8399980" cy="6299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6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D21E8-5B38-1023-1EF4-EF2ADDD5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780764-7FBE-E4EA-47BA-6AFC497E9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A8D93A-E0B6-D940-2A51-89399804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7308" y="452718"/>
            <a:ext cx="8543771" cy="6405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51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214F4-F782-4BA7-D569-B069E93F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DFC0E-7336-583E-9457-4F4A2A720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A3E178-E677-37BC-6459-33091770E9AC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273995" y="217518"/>
            <a:ext cx="8555569" cy="6422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4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68614A-6433-0866-DD80-2E7519E2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65" y="5691468"/>
            <a:ext cx="9404723" cy="140053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B1ED2-7613-5777-DDB0-4CF208B75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65" y="5691468"/>
            <a:ext cx="8365888" cy="8634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l-GR" i="1" dirty="0"/>
          </a:p>
          <a:p>
            <a:r>
              <a:rPr lang="ru-RU" sz="6400" i="1" dirty="0">
                <a:solidFill>
                  <a:srgbClr val="FF0000"/>
                </a:solidFill>
              </a:rPr>
              <a:t>Слева направо: художественный руководитель </a:t>
            </a:r>
            <a:r>
              <a:rPr lang="ru-RU" sz="6400" b="1" i="1" dirty="0">
                <a:solidFill>
                  <a:srgbClr val="FF0000"/>
                </a:solidFill>
              </a:rPr>
              <a:t>Танцевального Коллектива ГКЦ Оксана Ракчеева</a:t>
            </a:r>
            <a:r>
              <a:rPr lang="ru-RU" sz="6400" i="1" dirty="0">
                <a:solidFill>
                  <a:srgbClr val="FF0000"/>
                </a:solidFill>
              </a:rPr>
              <a:t>, директор ГКЦ, кандидат исторических наук, актриса </a:t>
            </a:r>
            <a:r>
              <a:rPr lang="ru-RU" sz="6400" b="1" i="1" dirty="0">
                <a:solidFill>
                  <a:srgbClr val="FF0000"/>
                </a:solidFill>
              </a:rPr>
              <a:t>Теодора Янници</a:t>
            </a:r>
            <a:r>
              <a:rPr lang="ru-RU" sz="6400" i="1" dirty="0">
                <a:solidFill>
                  <a:srgbClr val="FF0000"/>
                </a:solidFill>
              </a:rPr>
              <a:t>, художественный руководитель </a:t>
            </a:r>
            <a:r>
              <a:rPr lang="ru-RU" sz="6400" b="1" i="1" dirty="0">
                <a:solidFill>
                  <a:srgbClr val="FF0000"/>
                </a:solidFill>
              </a:rPr>
              <a:t>Вокального Коллектива ГКЦ «</a:t>
            </a:r>
            <a:r>
              <a:rPr lang="el-GR" sz="6400" b="1" i="1" dirty="0">
                <a:solidFill>
                  <a:srgbClr val="FF0000"/>
                </a:solidFill>
              </a:rPr>
              <a:t>ΑΣΤΕΡΙΑ</a:t>
            </a:r>
            <a:r>
              <a:rPr lang="ru-RU" sz="6400" b="1" i="1" dirty="0">
                <a:solidFill>
                  <a:srgbClr val="FF0000"/>
                </a:solidFill>
              </a:rPr>
              <a:t>=ЗВЕЗДЫ» Инесса </a:t>
            </a:r>
            <a:r>
              <a:rPr lang="ru-RU" sz="6400" b="1" i="1" dirty="0" err="1">
                <a:solidFill>
                  <a:srgbClr val="FF0000"/>
                </a:solidFill>
              </a:rPr>
              <a:t>Эфремиду</a:t>
            </a:r>
            <a:r>
              <a:rPr lang="ru-RU" sz="6400" i="1" dirty="0">
                <a:solidFill>
                  <a:srgbClr val="FF0000"/>
                </a:solidFill>
              </a:rPr>
              <a:t> !!! </a:t>
            </a:r>
            <a:r>
              <a:rPr lang="el-GR" sz="6400" i="1" dirty="0" err="1">
                <a:solidFill>
                  <a:srgbClr val="FF0000"/>
                </a:solidFill>
              </a:rPr>
              <a:t>Непревзойдённое</a:t>
            </a:r>
            <a:r>
              <a:rPr lang="el-GR" sz="6400" i="1" dirty="0">
                <a:solidFill>
                  <a:srgbClr val="FF0000"/>
                </a:solidFill>
              </a:rPr>
              <a:t> </a:t>
            </a:r>
            <a:r>
              <a:rPr lang="el-GR" sz="6400" i="1" dirty="0" err="1">
                <a:solidFill>
                  <a:srgbClr val="FF0000"/>
                </a:solidFill>
              </a:rPr>
              <a:t>трио</a:t>
            </a:r>
            <a:r>
              <a:rPr lang="el-GR" sz="6400" i="1" dirty="0">
                <a:solidFill>
                  <a:srgbClr val="FF0000"/>
                </a:solidFill>
              </a:rPr>
              <a:t> …!!!</a:t>
            </a:r>
            <a:endParaRPr lang="el-GR" sz="6400" dirty="0">
              <a:solidFill>
                <a:srgbClr val="FF0000"/>
              </a:solidFill>
            </a:endParaRPr>
          </a:p>
          <a:p>
            <a:endParaRPr lang="el-GR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D8D3A0-F8AB-A4C8-4587-C10280169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69231" y="96367"/>
            <a:ext cx="5787240" cy="5787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7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424FB-E5DD-2541-6EDD-EDDE672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5A4230-8DA6-B52F-B367-579A9ACC4FFC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5400000">
            <a:off x="147164" y="1304918"/>
            <a:ext cx="5561485" cy="4170851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BC73AB9-9FF9-5F13-47CF-9B6CC8985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4906682" y="609601"/>
            <a:ext cx="4170851" cy="55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Объект 4">
            <a:extLst>
              <a:ext uri="{FF2B5EF4-FFF2-40B4-BE49-F238E27FC236}">
                <a16:creationId xmlns:a16="http://schemas.microsoft.com/office/drawing/2014/main" id="{A6DB4005-EA72-02BC-AE8B-34D08F1F43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32" y="548680"/>
            <a:ext cx="7243820" cy="5432864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4CEB2956-63C9-46EE-B490-21441AEBC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70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9B985-517C-E16E-2735-3FD86DB3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E0D4B-B28A-996E-B17A-E4F53C7626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1456" y="452718"/>
            <a:ext cx="6129310" cy="459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1B2738-1ABE-295C-3A17-E96FD7BD9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215476" y="2157573"/>
            <a:ext cx="5765068" cy="4596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8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5330D-6246-67BB-AB6E-6A34317B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1D37B6-3E79-0AE0-EAA5-DEB8987E126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92375" y="0"/>
            <a:ext cx="6472357" cy="488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BC1EDC-26B7-8059-7714-3CC15F7BC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615446" y="1778760"/>
            <a:ext cx="5384180" cy="4293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4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54092-E273-8F4E-CB87-DDB4F79F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AF2D66-D9E4-3227-7ADD-7E3D65EE5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9B25D5-0200-0201-5BAF-7DDD3E012A8B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40944" y="129926"/>
            <a:ext cx="5937250" cy="4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F5507A-5CFF-A7E4-3B50-66F02344AC8E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6178194" y="2306211"/>
            <a:ext cx="5937250" cy="415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74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E891B-5681-8D28-F084-CF72AEC8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93EF90-EB14-FA4D-2DAB-B62EE317F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6BA2C1-E0F5-AE2E-E7E8-DAFC7E3BE77A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78405" y="367782"/>
            <a:ext cx="10895218" cy="603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86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F9AAA-EB2C-53FF-D7B6-06677ECD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651E3C-9E53-0121-BF9B-2995867CE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F32297-3622-D1AB-C60F-60D1B49AB65B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944313" y="103414"/>
            <a:ext cx="8303374" cy="6651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0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84368-4F22-7057-F840-B3BBFC1E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EEC20-7CFD-889C-2864-EC975751A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CF4FC9-1F7F-446B-F55E-AE705E222434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03312" y="172916"/>
            <a:ext cx="8670865" cy="650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A9052-3511-FD32-A46E-73261E1CC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451E9-F37F-83CF-04B6-A07F91D51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D8FD7F-62DC-99A2-CECC-A35D5A866108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252276" y="372148"/>
            <a:ext cx="8648612" cy="6485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95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19D11-2F9B-647C-AB00-8C3C1344F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FD6DC7-F7C2-BFA9-9912-D70ACA273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B1EE99-9E74-A39C-713F-4CB05DDEAE47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813078" y="216599"/>
            <a:ext cx="8565843" cy="6424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8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8A15A-D0CB-952E-56D1-5B5299B6D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AB8B83-FA15-CF6C-9197-9D0725592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7FDFFF-BD2A-A4B5-18C5-D8316DD2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6189" y="332193"/>
            <a:ext cx="8254893" cy="6193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66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D00D2-DBF3-AF19-1F17-4E0FCCF97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FA046A-EAF0-86FB-2738-AAE1A4C38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FB6946-3147-0AB7-3F39-0881FA7D80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19910" y="-47090"/>
            <a:ext cx="6539965" cy="6539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Объект 4">
            <a:extLst>
              <a:ext uri="{FF2B5EF4-FFF2-40B4-BE49-F238E27FC236}">
                <a16:creationId xmlns:a16="http://schemas.microsoft.com/office/drawing/2014/main" id="{5F1717AC-FEE8-7E9A-507B-47D629B62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4" y="548681"/>
            <a:ext cx="7149108" cy="5361831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D7375597-64E1-4B73-BBAD-507D5C5AD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6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7DCF0-5E74-FF3B-D772-62B854FA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808F16-7FAF-3AB2-FBFF-750B24BBC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F8123-3565-F637-98DC-A9B6FF45A7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66029" y="-174893"/>
            <a:ext cx="7032893" cy="7032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3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843B1-9E87-073B-6616-1CE3CF4F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F6A987-BA75-8D70-9F3F-9EE0E61352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8299" y="93538"/>
            <a:ext cx="6477000" cy="4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30B613-C36D-92B7-8045-6C5ED4764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735299" y="93538"/>
            <a:ext cx="4533900" cy="453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5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FA4B6-8D39-4F33-C7D3-272F5FDA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00E68A-C1FA-68BD-6E42-93EA4809F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BC97C5-60F2-288C-1321-7274CB793AE0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V="1">
            <a:off x="937018" y="146551"/>
            <a:ext cx="9279128" cy="63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3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95883-8919-DE1C-E7E3-97A645A6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3198BC-F599-C4E8-2937-31A209057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8423" descr="A picture containing text, different, various, items&#10;&#10;Description automatically generated">
            <a:extLst>
              <a:ext uri="{FF2B5EF4-FFF2-40B4-BE49-F238E27FC236}">
                <a16:creationId xmlns:a16="http://schemas.microsoft.com/office/drawing/2014/main" id="{E25213FC-C367-867E-7565-BAE31FC4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81555" y="158821"/>
            <a:ext cx="6540358" cy="6540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7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F6534-A525-85F6-CCEB-6BEA68ADF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07CE0-C538-F82B-B354-AD4BAE929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8404" descr="A picture containing text, different, various, same&#10;&#10;Description automatically generated">
            <a:extLst>
              <a:ext uri="{FF2B5EF4-FFF2-40B4-BE49-F238E27FC236}">
                <a16:creationId xmlns:a16="http://schemas.microsoft.com/office/drawing/2014/main" id="{603318E9-C459-6E14-C839-577D0D6FFE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43763" y="339702"/>
            <a:ext cx="6405282" cy="6405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87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0D2FA-090B-3597-2067-C933B819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F41E04-AE23-FEDA-2100-5DF803346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8403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39FA3244-4093-7F22-CC5E-5863A0D1D0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84297" y="457199"/>
            <a:ext cx="6283503" cy="6283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99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861" y="11875"/>
            <a:ext cx="9404723" cy="676894"/>
          </a:xfrm>
        </p:spPr>
        <p:txBody>
          <a:bodyPr/>
          <a:lstStyle/>
          <a:p>
            <a:pPr algn="ctr"/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ЯЗЫКОВОЙ ПРОЕКТ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127" y="1418228"/>
            <a:ext cx="12108874" cy="5356646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языковых групп</a:t>
            </a:r>
            <a:r>
              <a:rPr lang="el-GR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площадкок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-очагов распространения греческого языка и культуры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площадки</a:t>
            </a:r>
            <a:r>
              <a:rPr lang="en-US" sz="16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№174 им. Данте-Алигьери, ул. Строителей, д.8 к.2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 Университет 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Московский Педагогический Государственный Университет, проспект Вернадского, дом 88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Юго-Западная</a:t>
            </a:r>
          </a:p>
          <a:p>
            <a:pPr lvl="0"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Библиотека-Читальня им. А.С. Пушкина, ул. Спартаковская, д. 9, стр.1, м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Бауманская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Храм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Св.Петра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Павла, Рязанский переулок, д. 6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 Красные Ворота/Комсомольская</a:t>
            </a:r>
          </a:p>
          <a:p>
            <a:pPr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Библиотека № 29 Москва, Дмитровское ш., д.50/1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 Окружная </a:t>
            </a:r>
          </a:p>
          <a:p>
            <a:pPr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Храм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Ризоположения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Пресвятой Богородицы, ул. Докукина, 15, м. Ботанический сад </a:t>
            </a:r>
          </a:p>
          <a:p>
            <a:pPr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Российская Государственная Детская библиотека , Калужская пл. 1, м. Октябрьская </a:t>
            </a:r>
          </a:p>
          <a:p>
            <a:pPr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Греческий ресторан МОЛОН ЛАВЕ, ул. Б. Грузинская ул., 39, м. Маяковская/ Белорусская </a:t>
            </a:r>
          </a:p>
          <a:p>
            <a:pPr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Греческий ресторан «Порто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Миконос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ул.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Сущевская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д. 27, стр. 2, м. Менделеевская. 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Государственный Социальный Университет (РГСУ), ул. Вильгельма Пика, д. 4, стр.1, м. Ботанический сад</a:t>
            </a:r>
          </a:p>
          <a:p>
            <a:pPr lvl="0"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Гимназия «Эллада», ул. Кошкина д. 6, м. Каширская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 Славянской письменности и культуры, Черниговский пер., 9/13, стр. 2, м. Третьяковская / Новокузнецкая </a:t>
            </a:r>
          </a:p>
          <a:p>
            <a:pPr lvl="0"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Храм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Живоначальной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Троицы Патриаршее Подворье в Усадьбе Свиблово, Лазоревый проезд, 15, стр. 3, м. Ботанический сад</a:t>
            </a:r>
          </a:p>
          <a:p>
            <a:pPr lvl="0"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Московская Ассоциация предпринимателей Москва, ул. Станиславского, дом 22, стр. 2, м. Таганская 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Храм Воскресения Словущего в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Даниловской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слободе,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Cредний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Староданиловский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пер. д. 3, (метро Тульская)</a:t>
            </a:r>
          </a:p>
          <a:p>
            <a:pPr lvl="0">
              <a:spcBef>
                <a:spcPts val="30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Творческий центр «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Джельсомино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филиал «Цветной Бульвар» (ул. Делегатская 14/2)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128" y="771896"/>
            <a:ext cx="1033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Преподавание греческого языка остается приоритетным направлением в деятельности Греческого культурного центра. </a:t>
            </a:r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9853160" cy="1033182"/>
          </a:xfrm>
        </p:spPr>
        <p:txBody>
          <a:bodyPr/>
          <a:lstStyle/>
          <a:p>
            <a:pPr lvl="0" algn="ctr">
              <a:buFont typeface="Wingdings" pitchFamily="2" charset="2"/>
              <a:buChar char="Ø"/>
            </a:pP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Социальный Университет (РГСУ), м.Ботанический сад, ул. Вильгельма Пика, д. 4, стр.1</a:t>
            </a:r>
            <a:b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/>
          </a:p>
        </p:txBody>
      </p:sp>
      <p:pic>
        <p:nvPicPr>
          <p:cNvPr id="7" name="Содержимое 6" descr="X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7650" y="1824038"/>
            <a:ext cx="6176162" cy="4195762"/>
          </a:xfrm>
        </p:spPr>
      </p:pic>
    </p:spTree>
    <p:extLst>
      <p:ext uri="{BB962C8B-B14F-4D97-AF65-F5344CB8AC3E}">
        <p14:creationId xmlns:p14="http://schemas.microsoft.com/office/powerpoint/2010/main" val="17222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0" y="452718"/>
            <a:ext cx="9934803" cy="1033182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№174 им. Данте-Алигьери, ул. Строителей, д.8 к.2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 Университет </a:t>
            </a:r>
            <a:b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/>
          </a:p>
        </p:txBody>
      </p:sp>
      <p:pic>
        <p:nvPicPr>
          <p:cNvPr id="9" name="Содержимое 8" descr="08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6270" y="1660752"/>
            <a:ext cx="7463465" cy="419576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0" y="452718"/>
            <a:ext cx="10212389" cy="1033182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Храм Св.Петра и Павла, Рязанский переулок, д. 6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м.Красные Ворота/Комсомольская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/>
          </a:p>
        </p:txBody>
      </p:sp>
      <p:pic>
        <p:nvPicPr>
          <p:cNvPr id="9" name="Содержимое 8" descr="hram-svyatyh-apostolov-petra-i-pavla-u-yauzskih-vorot-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60902" y="1436914"/>
            <a:ext cx="5934112" cy="4811486"/>
          </a:xfrm>
        </p:spPr>
      </p:pic>
    </p:spTree>
    <p:extLst>
      <p:ext uri="{BB962C8B-B14F-4D97-AF65-F5344CB8AC3E}">
        <p14:creationId xmlns:p14="http://schemas.microsoft.com/office/powerpoint/2010/main" val="46418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Объект 7">
            <a:extLst>
              <a:ext uri="{FF2B5EF4-FFF2-40B4-BE49-F238E27FC236}">
                <a16:creationId xmlns:a16="http://schemas.microsoft.com/office/drawing/2014/main" id="{FE50D9E9-5AE1-769B-C652-A6E060566A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801" y="548681"/>
            <a:ext cx="4018967" cy="5359003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763AEA37-B4D3-4F1B-8CBC-491B5E2B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6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0" y="452718"/>
            <a:ext cx="9722533" cy="1033182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Библиотека-Читальня им. А.С. Пушкина, ул. Спартаковская, д. 9, стр.1, м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Бауманская</a:t>
            </a:r>
            <a:b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/>
          </a:p>
        </p:txBody>
      </p:sp>
      <p:pic>
        <p:nvPicPr>
          <p:cNvPr id="11" name="Содержимое 10" descr="2019-09-19_10-24-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06486" y="1736019"/>
            <a:ext cx="6743700" cy="443985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0" y="452718"/>
            <a:ext cx="9869489" cy="1033182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Российская Государственная Детская библиотека , Калужская пл. 1, 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 Октябрьская 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/>
          </a:p>
        </p:txBody>
      </p:sp>
      <p:pic>
        <p:nvPicPr>
          <p:cNvPr id="6" name="Содержимое 5" descr="787_ob_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85872" y="1703047"/>
            <a:ext cx="6384504" cy="4469153"/>
          </a:xfrm>
        </p:spPr>
      </p:pic>
    </p:spTree>
    <p:extLst>
      <p:ext uri="{BB962C8B-B14F-4D97-AF65-F5344CB8AC3E}">
        <p14:creationId xmlns:p14="http://schemas.microsoft.com/office/powerpoint/2010/main" val="58310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0" y="469047"/>
            <a:ext cx="9853161" cy="1033182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Московский Педагогический Государственный Университет , проспект Вернадского, дом 88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Юго-Западная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/>
          </a:p>
        </p:txBody>
      </p:sp>
      <p:pic>
        <p:nvPicPr>
          <p:cNvPr id="6" name="Содержимое 5" descr="XXL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4569" y="1943319"/>
            <a:ext cx="9526587" cy="369594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0" y="452718"/>
            <a:ext cx="10343019" cy="1033182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Библиотека № 29 Москва, Дмитровское </a:t>
            </a:r>
            <a:r>
              <a:rPr lang="ru-RU" sz="24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д.50/1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 Окружная 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/>
          </a:p>
        </p:txBody>
      </p:sp>
      <p:pic>
        <p:nvPicPr>
          <p:cNvPr id="9" name="Содержимое 8" descr="mailserv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3857" y="1796142"/>
            <a:ext cx="6755105" cy="437605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130746" cy="1033182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Греческий ресторан МОЛОН ЛАВЕ, ул. Б. Грузинская ул., 39, 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 Маяковская/ Белорусская 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/>
          </a:p>
        </p:txBody>
      </p:sp>
      <p:pic>
        <p:nvPicPr>
          <p:cNvPr id="6" name="Содержимое 5" descr="cap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2344" y="1775053"/>
            <a:ext cx="6446003" cy="419576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73546" cy="1033182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Греческий ресторан «Порто </a:t>
            </a:r>
            <a:r>
              <a:rPr lang="ru-RU" sz="24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Миконос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ул. </a:t>
            </a:r>
            <a:r>
              <a:rPr lang="ru-RU" sz="24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Сущевская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д. 27, стр. 2, 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 Менделеевская / </a:t>
            </a:r>
            <a:r>
              <a:rPr lang="ru-RU" sz="24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Новослободская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/>
          </a:p>
        </p:txBody>
      </p:sp>
      <p:pic>
        <p:nvPicPr>
          <p:cNvPr id="6" name="Содержимое 5" descr="501599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8707" y="1775052"/>
            <a:ext cx="7458106" cy="419576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89876" cy="1033182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Московская Ассоциация предпринимателей Москва, </a:t>
            </a:r>
            <a:b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ул. Станиславского, дом 22, стр. 2, м. Таганская 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/>
          </a:p>
        </p:txBody>
      </p:sp>
      <p:pic>
        <p:nvPicPr>
          <p:cNvPr id="6" name="Содержимое 5" descr="XXL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4256" y="1742394"/>
            <a:ext cx="5890758" cy="441806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8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802" y="365044"/>
            <a:ext cx="4382835" cy="164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79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379" y="2839374"/>
            <a:ext cx="2305050" cy="173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G_79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683" y="2839374"/>
            <a:ext cx="2302497" cy="173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696" y="365044"/>
            <a:ext cx="3409452" cy="228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IMG_79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539" y="3033553"/>
            <a:ext cx="4353481" cy="326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IMG_78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683" y="4945180"/>
            <a:ext cx="2302497" cy="17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379" y="5036577"/>
            <a:ext cx="2331547" cy="154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4BB0E-F0A4-AA01-2301-20C95A35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7265A9-2CFA-C5F4-F748-43254AFB5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9B35E0-533E-7F79-ED6C-AABC0856FAD0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861868" y="270143"/>
            <a:ext cx="9881786" cy="6587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D9EA51-8873-F70E-BAB8-107611FC8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18" y="186152"/>
            <a:ext cx="10501982" cy="66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Объект 4">
            <a:extLst>
              <a:ext uri="{FF2B5EF4-FFF2-40B4-BE49-F238E27FC236}">
                <a16:creationId xmlns:a16="http://schemas.microsoft.com/office/drawing/2014/main" id="{63D8C49C-925B-0616-2BAF-DB97D2AD96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648" y="548680"/>
            <a:ext cx="6840562" cy="5130422"/>
          </a:xfrm>
        </p:spPr>
      </p:pic>
      <p:pic>
        <p:nvPicPr>
          <p:cNvPr id="4" name="Picture 3" descr="\\192.168.0.106\Data\ДОКУМЕНТЫ1\2016\ЛОГО 2016\ГКЦ новый\LOGO_OK.jpg">
            <a:extLst>
              <a:ext uri="{FF2B5EF4-FFF2-40B4-BE49-F238E27FC236}">
                <a16:creationId xmlns:a16="http://schemas.microsoft.com/office/drawing/2014/main" id="{8CF8467A-306E-4149-B4D2-90829936B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2956" y="5946600"/>
            <a:ext cx="1378364" cy="51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03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6F3C5D-D981-62DD-1BB5-68CE967EA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099" y="197847"/>
            <a:ext cx="6188835" cy="679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43148" y="118753"/>
            <a:ext cx="12275127" cy="1400530"/>
          </a:xfrm>
        </p:spPr>
        <p:txBody>
          <a:bodyPr/>
          <a:lstStyle/>
          <a:p>
            <a:pPr algn="ctr"/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ВОКАЛУ / ХОР ГКЦ - ЗАНЯТИЯ ГРЕЧЕСКИМИ ТАНЦАМИ – ТЕАТРАЛЬНЫЕ МАСТЕРСКИЕ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504" y="1840676"/>
            <a:ext cx="11566566" cy="483325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ТАНЦЕВАЛЬНЫЙ КОЛЛЕКТИВ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12  марта 2006 г. Танцевальному коллективу ГКЦ исполняется 20 лет. В настоящее время число посещающих занятия по греческим танцам составляет более 70 человек, в репертуаре ансамбля более 500 национальных греческих танцев. 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ВОКАЛЬНЫЙ КОЛЛЕКТИВ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Вокальному коллективу ГКЦ исполнилось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лет.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Танцевальный коллектив и Хор ГКЦ успешно выступают на различных мероприятиях, творческих вечерах, конкурсах и презентациях. 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908" y="4975095"/>
            <a:ext cx="9253258" cy="169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8322B-B947-6E55-F094-3DA6F8A6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66A39-5E04-C167-0F70-6AD3C57F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8D4A38-C021-4372-DFC0-93425983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2" y="0"/>
            <a:ext cx="9582033" cy="670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60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56870-D5B3-09A8-EFB2-9B70296E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954417-9D32-208B-0461-BF5F0DD8A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08FA8B0-71E4-5A17-ACCF-5FC36723F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62726" y="1810838"/>
            <a:ext cx="18398485" cy="56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6EDA1A31-A68F-C89A-D8C3-67D83F4CB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20" y="204474"/>
            <a:ext cx="9227990" cy="644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5F84ADC-10FD-EBD6-8597-B7B4D56682A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062726" y="6651933"/>
            <a:ext cx="18398485" cy="4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19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A0524-63B2-F7A3-CE55-6374FF8B6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CCED21-49F1-0322-0B51-D20E4C82A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733D732-14C1-A8E3-7DA7-4CCED06E6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521470"/>
            <a:ext cx="9099750" cy="63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7AB94F6-79E4-18C6-600B-FDF340AAF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48" y="251624"/>
            <a:ext cx="3019976" cy="301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73323AD1-6EC9-ABFF-4646-10E1756FB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46658" r="938"/>
          <a:stretch>
            <a:fillRect/>
          </a:stretch>
        </p:blipFill>
        <p:spPr bwMode="auto">
          <a:xfrm>
            <a:off x="4782403" y="240959"/>
            <a:ext cx="5275661" cy="303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11E6A47-A318-F2BB-B55A-BCFA3CC43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93" y="3381122"/>
            <a:ext cx="6462995" cy="326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53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EB2E2-69B5-3856-D44D-5304EF611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A16237-9719-64D8-E51C-02C05FE1A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2DF38EC-8519-BF8C-C937-3612CE47D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45" y="0"/>
            <a:ext cx="8576008" cy="645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6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47160-3AA9-9534-1CFF-BF9BD0444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0B33BB-9E41-3997-C47A-FE3EE3E2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2023_02_14_2">
            <a:extLst>
              <a:ext uri="{FF2B5EF4-FFF2-40B4-BE49-F238E27FC236}">
                <a16:creationId xmlns:a16="http://schemas.microsoft.com/office/drawing/2014/main" id="{9B9A5383-B151-5923-A48A-93C06B8A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93" y="1"/>
            <a:ext cx="9940656" cy="693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07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9B521-6355-392C-F4BF-7EC338357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5B938F-3750-9ED5-D87B-EE8FF53E5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3860" y="7070774"/>
            <a:ext cx="13489868" cy="1695877"/>
          </a:xfrm>
        </p:spPr>
        <p:txBody>
          <a:bodyPr/>
          <a:lstStyle/>
          <a:p>
            <a:endParaRPr lang="el-G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B12F9C-EA97-BA12-B79F-E495CBD83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58" y="432043"/>
            <a:ext cx="4665902" cy="617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B47922E1-FAC4-FDC5-77D7-9EAF173DC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42" y="453905"/>
            <a:ext cx="4418623" cy="61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2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3BEB0-CBF2-9DAD-33D1-B37A1D2E9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6810B6-CE98-3376-CB56-2642C82C4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4622" y="2659344"/>
            <a:ext cx="8946541" cy="4195481"/>
          </a:xfrm>
        </p:spPr>
        <p:txBody>
          <a:bodyPr/>
          <a:lstStyle/>
          <a:p>
            <a:endParaRPr lang="el-G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8B0260-027C-D5F1-11E2-9C1E02FE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6" y="609601"/>
            <a:ext cx="5449889" cy="544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225381C2-DB18-AE26-520A-9F149834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85" y="609601"/>
            <a:ext cx="5421313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4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2574</TotalTime>
  <Words>7836</Words>
  <Application>Microsoft Office PowerPoint</Application>
  <PresentationFormat>Широкоэкранный</PresentationFormat>
  <Paragraphs>453</Paragraphs>
  <Slides>255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255</vt:i4>
      </vt:variant>
    </vt:vector>
  </HeadingPairs>
  <TitlesOfParts>
    <vt:vector size="268" baseType="lpstr">
      <vt:lpstr>Arial</vt:lpstr>
      <vt:lpstr>Book Antiqua</vt:lpstr>
      <vt:lpstr>Calibri</vt:lpstr>
      <vt:lpstr>Calibri Light</vt:lpstr>
      <vt:lpstr>Century Gothic</vt:lpstr>
      <vt:lpstr>Palatino Linotype</vt:lpstr>
      <vt:lpstr>Sylfaen</vt:lpstr>
      <vt:lpstr>Symbol</vt:lpstr>
      <vt:lpstr>Times New Roman</vt:lpstr>
      <vt:lpstr>Verdana</vt:lpstr>
      <vt:lpstr>Wingdings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ДЕЯТЕЛЬНОСТЬ ГРЕЧЕСКОГО КУЛЬТУРНОГО ЦЕНТРА (Г.К.Ц.) ГРЕЧЕСКИЙ КУЛЬТУРНЫЙ ЦЕНТР - ГКЦ!!!  АКТИВНОСТЬ - ПОСТОЯНСТВО - ПОСЛЕДОВАТЕЛЬНОСТЬ - ВЕРНОСТЬ – ПРЕДАННОСТЬ ДЕЛУ!!! или когда ГАРМОНИЧНО СОЧЕТАЮТСЯ ФОРМА и СОДЕРЖАНИЕ !!!  </vt:lpstr>
      <vt:lpstr>ΚΕΝΤΡΟ ΕΛΛΗΝΙΚΟΥ ΠΟΛΙΤΙΣΜΟΥ - ΚΕΠ !!!  ΔΡΑΣТΗΡΙΟТHΤΑ - ΣΥΝΕΠΕΙΑ – ΕΝΔΕΛΕΧΕΙΑ -ΠΙΣΤΗ- ΑΦΟΣΙΩΣΗ στο ΩΡΑΙΟ, το ΑΛΗΘΙΝΟ, το ΑΓΑΘΟ, το ΕΝΑΡΕΤΟ !!!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ЯЗЫКОВОЙ ПРОЕКТ</vt:lpstr>
      <vt:lpstr>Российский Государственный Социальный Университет (РГСУ), м.Ботанический сад, ул. Вильгельма Пика, д. 4, стр.1 </vt:lpstr>
      <vt:lpstr>Библиотека №174 им. Данте-Алигьери, ул. Строителей, д.8 к.2,  м. Университет   </vt:lpstr>
      <vt:lpstr>Храм Св.Петра и Павла, Рязанский переулок, д. 6,  м.Красные Ворота/Комсомольская  </vt:lpstr>
      <vt:lpstr>Библиотека-Читальня им. А.С. Пушкина, ул. Спартаковская, д. 9, стр.1, м. Бауманская  </vt:lpstr>
      <vt:lpstr>Российская Государственная Детская библиотека , Калужская пл. 1,  м. Октябрьская   </vt:lpstr>
      <vt:lpstr> Московский Педагогический Государственный Университет , проспект Вернадского, дом 88, м. Юго-Западная  </vt:lpstr>
      <vt:lpstr>Библиотека № 29 Москва, Дмитровское ш., д.50/1,  м. Окружная   </vt:lpstr>
      <vt:lpstr>Греческий ресторан МОЛОН ЛАВЕ, ул. Б. Грузинская ул., 39,  м. Маяковская/ Белорусская   </vt:lpstr>
      <vt:lpstr>Греческий ресторан «Порто Миконос», ул. Сущевская, д. 27, стр. 2,  м. Менделеевская / Новослободская   </vt:lpstr>
      <vt:lpstr>Московская Ассоциация предпринимателей Москва,  ул. Станиславского, дом 22, стр. 2, м. Таганская   </vt:lpstr>
      <vt:lpstr>Презентация PowerPoint</vt:lpstr>
      <vt:lpstr>Презентация PowerPoint</vt:lpstr>
      <vt:lpstr>Презентация PowerPoint</vt:lpstr>
      <vt:lpstr>Презентация PowerPoint</vt:lpstr>
      <vt:lpstr>ЗАНЯТИЯ ПО ВОКАЛУ / ХОР ГКЦ - ЗАНЯТИЯ ГРЕЧЕСКИМИ ТАНЦАМИ – ТЕАТРАЛЬНЫЕ МАСТЕРСКИЕ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ТЕАТРАЛЬНЫЕ МАСТЕРСКИЕ</vt:lpstr>
      <vt:lpstr>Презентация PowerPoint</vt:lpstr>
      <vt:lpstr>ЦИКЛЫ ЛЕКЦИЙ - ЛЕКТОРИИ </vt:lpstr>
      <vt:lpstr>Презентация PowerPoint</vt:lpstr>
      <vt:lpstr>ИЗДАТЕЛЬСКАЯ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Научные конференции и круглые столы: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МЕРОПРИЯТИЙ, ПРИУРОЧЕННЫХ ПАМЯТНЫМ ДАТАМ ГРЕЧЕСКОЙ ИСТОРИИ,  НАЦИОНАЛЬНЫМ ПРАЗДНИКАМ и т.п. </vt:lpstr>
      <vt:lpstr>КОНЦЕРТЫ, ВЫСТАВКИ, ФЕСТИВАЛИ, НАУЧНЫЕ КОНФЕРЕНЦИИ, КРУГЛЫЕ СТОЛЫ, КОНКУРСЫ </vt:lpstr>
      <vt:lpstr>Презентация PowerPoint</vt:lpstr>
      <vt:lpstr>Презентация PowerPoint</vt:lpstr>
      <vt:lpstr>Презентация PowerPoint</vt:lpstr>
      <vt:lpstr>Презентация PowerPoint</vt:lpstr>
      <vt:lpstr>ТЕАТРАЛЬНЫЕ ПРОЕКТЫ</vt:lpstr>
      <vt:lpstr>Презентация PowerPoint</vt:lpstr>
      <vt:lpstr>Презентация PowerPoint</vt:lpstr>
      <vt:lpstr>2/ Постановка трагедии Еврипида «ТРОЯНКИ».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Теодора Янници</cp:lastModifiedBy>
  <cp:revision>344</cp:revision>
  <dcterms:created xsi:type="dcterms:W3CDTF">2017-04-17T07:46:28Z</dcterms:created>
  <dcterms:modified xsi:type="dcterms:W3CDTF">2026-03-15T04:21:58Z</dcterms:modified>
</cp:coreProperties>
</file>